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257" r:id="rId5"/>
    <p:sldId id="1702" r:id="rId6"/>
    <p:sldId id="258" r:id="rId7"/>
    <p:sldId id="1700" r:id="rId8"/>
    <p:sldId id="1738" r:id="rId9"/>
    <p:sldId id="261" r:id="rId10"/>
    <p:sldId id="1716" r:id="rId11"/>
    <p:sldId id="259" r:id="rId12"/>
    <p:sldId id="331" r:id="rId13"/>
    <p:sldId id="328" r:id="rId14"/>
    <p:sldId id="329" r:id="rId15"/>
    <p:sldId id="1724" r:id="rId16"/>
    <p:sldId id="1725" r:id="rId17"/>
    <p:sldId id="1707" r:id="rId18"/>
    <p:sldId id="1708" r:id="rId19"/>
    <p:sldId id="1713" r:id="rId20"/>
    <p:sldId id="286" r:id="rId21"/>
    <p:sldId id="1735" r:id="rId22"/>
    <p:sldId id="1728" r:id="rId23"/>
    <p:sldId id="1729" r:id="rId24"/>
    <p:sldId id="1732" r:id="rId25"/>
    <p:sldId id="1737" r:id="rId26"/>
    <p:sldId id="1734" r:id="rId27"/>
    <p:sldId id="1727" r:id="rId28"/>
    <p:sldId id="1717" r:id="rId29"/>
    <p:sldId id="1718" r:id="rId30"/>
    <p:sldId id="1701" r:id="rId31"/>
    <p:sldId id="1720" r:id="rId32"/>
    <p:sldId id="1721" r:id="rId33"/>
    <p:sldId id="1739" r:id="rId34"/>
    <p:sldId id="1726" r:id="rId35"/>
  </p:sldIdLst>
  <p:sldSz cx="12192000" cy="6858000"/>
  <p:notesSz cx="6797675" cy="9926638"/>
  <p:custDataLst>
    <p:tags r:id="rId38"/>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00"/>
    <a:srgbClr val="CA0538"/>
    <a:srgbClr val="C00000"/>
    <a:srgbClr val="C6C6C6"/>
    <a:srgbClr val="E3E3E3"/>
    <a:srgbClr val="E4D7A3"/>
    <a:srgbClr val="F3971B"/>
    <a:srgbClr val="F3977F"/>
    <a:srgbClr val="FF9900"/>
    <a:srgbClr val="673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6C079-85E3-4ACE-B894-1C041EFC8472}" v="3" dt="2023-09-06T07:32:16.45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444" y="-10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arabelli Greta Matilde" userId="S::gretamatilde.scarabelli@eni.com::d11221d3-667a-423a-aa98-5cf71f765938" providerId="AD" clId="Web-{01F2FEF7-1C71-EFF6-398E-BB4D80E4036F}"/>
    <pc:docChg chg="modSld">
      <pc:chgData name="Scarabelli Greta Matilde" userId="S::gretamatilde.scarabelli@eni.com::d11221d3-667a-423a-aa98-5cf71f765938" providerId="AD" clId="Web-{01F2FEF7-1C71-EFF6-398E-BB4D80E4036F}" dt="2023-06-06T12:49:44.714" v="0" actId="20577"/>
      <pc:docMkLst>
        <pc:docMk/>
      </pc:docMkLst>
      <pc:sldChg chg="modSp">
        <pc:chgData name="Scarabelli Greta Matilde" userId="S::gretamatilde.scarabelli@eni.com::d11221d3-667a-423a-aa98-5cf71f765938" providerId="AD" clId="Web-{01F2FEF7-1C71-EFF6-398E-BB4D80E4036F}" dt="2023-06-06T12:49:44.714" v="0" actId="20577"/>
        <pc:sldMkLst>
          <pc:docMk/>
          <pc:sldMk cId="2287876100" sldId="1702"/>
        </pc:sldMkLst>
        <pc:spChg chg="mod">
          <ac:chgData name="Scarabelli Greta Matilde" userId="S::gretamatilde.scarabelli@eni.com::d11221d3-667a-423a-aa98-5cf71f765938" providerId="AD" clId="Web-{01F2FEF7-1C71-EFF6-398E-BB4D80E4036F}" dt="2023-06-06T12:49:44.714" v="0" actId="20577"/>
          <ac:spMkLst>
            <pc:docMk/>
            <pc:sldMk cId="2287876100" sldId="1702"/>
            <ac:spMk id="9" creationId="{9B121BB9-2CA6-21C7-40E3-D67114FA40EE}"/>
          </ac:spMkLst>
        </pc:spChg>
      </pc:sldChg>
    </pc:docChg>
  </pc:docChgLst>
  <pc:docChgLst>
    <pc:chgData name="Fabbri Francesco" userId="S::francesco.fabbri2@eni.com::a1a26695-b7e3-44ce-9976-cf7da7fd7151" providerId="AD" clId="Web-{9BC47E93-119D-4DA5-934A-7E8CAFFECA85}"/>
    <pc:docChg chg="modSld">
      <pc:chgData name="Fabbri Francesco" userId="S::francesco.fabbri2@eni.com::a1a26695-b7e3-44ce-9976-cf7da7fd7151" providerId="AD" clId="Web-{9BC47E93-119D-4DA5-934A-7E8CAFFECA85}" dt="2023-06-05T08:23:32.314" v="18" actId="1076"/>
      <pc:docMkLst>
        <pc:docMk/>
      </pc:docMkLst>
      <pc:sldChg chg="modSp">
        <pc:chgData name="Fabbri Francesco" userId="S::francesco.fabbri2@eni.com::a1a26695-b7e3-44ce-9976-cf7da7fd7151" providerId="AD" clId="Web-{9BC47E93-119D-4DA5-934A-7E8CAFFECA85}" dt="2023-06-05T08:23:32.314" v="18" actId="1076"/>
        <pc:sldMkLst>
          <pc:docMk/>
          <pc:sldMk cId="3795029108" sldId="1700"/>
        </pc:sldMkLst>
        <pc:spChg chg="mod">
          <ac:chgData name="Fabbri Francesco" userId="S::francesco.fabbri2@eni.com::a1a26695-b7e3-44ce-9976-cf7da7fd7151" providerId="AD" clId="Web-{9BC47E93-119D-4DA5-934A-7E8CAFFECA85}" dt="2023-06-05T08:23:07.376" v="3" actId="20577"/>
          <ac:spMkLst>
            <pc:docMk/>
            <pc:sldMk cId="3795029108" sldId="1700"/>
            <ac:spMk id="3" creationId="{00000000-0000-0000-0000-000000000000}"/>
          </ac:spMkLst>
        </pc:spChg>
        <pc:spChg chg="mod">
          <ac:chgData name="Fabbri Francesco" userId="S::francesco.fabbri2@eni.com::a1a26695-b7e3-44ce-9976-cf7da7fd7151" providerId="AD" clId="Web-{9BC47E93-119D-4DA5-934A-7E8CAFFECA85}" dt="2023-06-05T08:23:32.314" v="18" actId="1076"/>
          <ac:spMkLst>
            <pc:docMk/>
            <pc:sldMk cId="3795029108" sldId="1700"/>
            <ac:spMk id="8" creationId="{FE7B0787-0417-34F4-AAE6-2F86829EFE2D}"/>
          </ac:spMkLst>
        </pc:spChg>
      </pc:sldChg>
      <pc:sldChg chg="modSp">
        <pc:chgData name="Fabbri Francesco" userId="S::francesco.fabbri2@eni.com::a1a26695-b7e3-44ce-9976-cf7da7fd7151" providerId="AD" clId="Web-{9BC47E93-119D-4DA5-934A-7E8CAFFECA85}" dt="2023-06-05T08:22:52.250" v="1" actId="20577"/>
        <pc:sldMkLst>
          <pc:docMk/>
          <pc:sldMk cId="2287876100" sldId="1702"/>
        </pc:sldMkLst>
        <pc:spChg chg="mod">
          <ac:chgData name="Fabbri Francesco" userId="S::francesco.fabbri2@eni.com::a1a26695-b7e3-44ce-9976-cf7da7fd7151" providerId="AD" clId="Web-{9BC47E93-119D-4DA5-934A-7E8CAFFECA85}" dt="2023-06-05T08:22:52.250" v="1" actId="20577"/>
          <ac:spMkLst>
            <pc:docMk/>
            <pc:sldMk cId="2287876100" sldId="1702"/>
            <ac:spMk id="3" creationId="{BBC32870-5E25-DEDC-17D6-2F66D87FD3B8}"/>
          </ac:spMkLst>
        </pc:spChg>
      </pc:sldChg>
    </pc:docChg>
  </pc:docChgLst>
  <pc:docChgLst>
    <pc:chgData name="Lisman Bianca" userId="83b78c03-9e92-4a12-89fb-9f6dea3da23a" providerId="ADAL" clId="{FEB6C079-85E3-4ACE-B894-1C041EFC8472}"/>
    <pc:docChg chg="undo custSel modSld">
      <pc:chgData name="Lisman Bianca" userId="83b78c03-9e92-4a12-89fb-9f6dea3da23a" providerId="ADAL" clId="{FEB6C079-85E3-4ACE-B894-1C041EFC8472}" dt="2023-09-06T07:34:05.431" v="68" actId="5793"/>
      <pc:docMkLst>
        <pc:docMk/>
      </pc:docMkLst>
      <pc:sldChg chg="addSp delSp modSp mod">
        <pc:chgData name="Lisman Bianca" userId="83b78c03-9e92-4a12-89fb-9f6dea3da23a" providerId="ADAL" clId="{FEB6C079-85E3-4ACE-B894-1C041EFC8472}" dt="2023-09-06T07:34:05.431" v="68" actId="5793"/>
        <pc:sldMkLst>
          <pc:docMk/>
          <pc:sldMk cId="1936039538" sldId="1718"/>
        </pc:sldMkLst>
        <pc:spChg chg="mod">
          <ac:chgData name="Lisman Bianca" userId="83b78c03-9e92-4a12-89fb-9f6dea3da23a" providerId="ADAL" clId="{FEB6C079-85E3-4ACE-B894-1C041EFC8472}" dt="2023-09-06T07:34:05.431" v="68" actId="5793"/>
          <ac:spMkLst>
            <pc:docMk/>
            <pc:sldMk cId="1936039538" sldId="1718"/>
            <ac:spMk id="3" creationId="{D581A63F-667D-A578-AF4F-345A751F254C}"/>
          </ac:spMkLst>
        </pc:spChg>
        <pc:spChg chg="add del">
          <ac:chgData name="Lisman Bianca" userId="83b78c03-9e92-4a12-89fb-9f6dea3da23a" providerId="ADAL" clId="{FEB6C079-85E3-4ACE-B894-1C041EFC8472}" dt="2023-09-06T07:32:16.451" v="31"/>
          <ac:spMkLst>
            <pc:docMk/>
            <pc:sldMk cId="1936039538" sldId="1718"/>
            <ac:spMk id="5" creationId="{0228066A-AD73-15AA-EB67-1226D9B0E7FD}"/>
          </ac:spMkLst>
        </pc:spChg>
        <pc:spChg chg="add del">
          <ac:chgData name="Lisman Bianca" userId="83b78c03-9e92-4a12-89fb-9f6dea3da23a" providerId="ADAL" clId="{FEB6C079-85E3-4ACE-B894-1C041EFC8472}" dt="2023-09-06T07:32:16.451" v="31"/>
          <ac:spMkLst>
            <pc:docMk/>
            <pc:sldMk cId="1936039538" sldId="1718"/>
            <ac:spMk id="6" creationId="{428589FB-ECF3-0178-4002-27140248ECDC}"/>
          </ac:spMkLst>
        </pc:spChg>
        <pc:picChg chg="add del">
          <ac:chgData name="Lisman Bianca" userId="83b78c03-9e92-4a12-89fb-9f6dea3da23a" providerId="ADAL" clId="{FEB6C079-85E3-4ACE-B894-1C041EFC8472}" dt="2023-09-06T07:32:16.451" v="31"/>
          <ac:picMkLst>
            <pc:docMk/>
            <pc:sldMk cId="1936039538" sldId="1718"/>
            <ac:picMk id="1025" creationId="{ABF697F3-1FF9-300C-8AC2-D3D28C9F68AE}"/>
          </ac:picMkLst>
        </pc:picChg>
      </pc:sldChg>
    </pc:docChg>
  </pc:docChgLst>
  <pc:docChgLst>
    <pc:chgData name="Fabbri Francesco" userId="a1a26695-b7e3-44ce-9976-cf7da7fd7151" providerId="ADAL" clId="{CE0C029F-6C3B-4D35-9285-88DF9C86A298}"/>
    <pc:docChg chg="custSel modSld">
      <pc:chgData name="Fabbri Francesco" userId="a1a26695-b7e3-44ce-9976-cf7da7fd7151" providerId="ADAL" clId="{CE0C029F-6C3B-4D35-9285-88DF9C86A298}" dt="2023-06-05T08:34:14.303" v="52" actId="115"/>
      <pc:docMkLst>
        <pc:docMk/>
      </pc:docMkLst>
      <pc:sldChg chg="modSp mod">
        <pc:chgData name="Fabbri Francesco" userId="a1a26695-b7e3-44ce-9976-cf7da7fd7151" providerId="ADAL" clId="{CE0C029F-6C3B-4D35-9285-88DF9C86A298}" dt="2023-06-05T08:34:14.303" v="52" actId="115"/>
        <pc:sldMkLst>
          <pc:docMk/>
          <pc:sldMk cId="4251340590" sldId="258"/>
        </pc:sldMkLst>
        <pc:spChg chg="mod">
          <ac:chgData name="Fabbri Francesco" userId="a1a26695-b7e3-44ce-9976-cf7da7fd7151" providerId="ADAL" clId="{CE0C029F-6C3B-4D35-9285-88DF9C86A298}" dt="2023-06-05T08:34:14.303" v="52" actId="115"/>
          <ac:spMkLst>
            <pc:docMk/>
            <pc:sldMk cId="4251340590" sldId="258"/>
            <ac:spMk id="3" creationId="{FE83705E-27EC-FD58-CFCC-8CD5071EBBCD}"/>
          </ac:spMkLst>
        </pc:spChg>
      </pc:sldChg>
      <pc:sldChg chg="delSp modSp mod">
        <pc:chgData name="Fabbri Francesco" userId="a1a26695-b7e3-44ce-9976-cf7da7fd7151" providerId="ADAL" clId="{CE0C029F-6C3B-4D35-9285-88DF9C86A298}" dt="2023-06-05T08:31:41.940" v="13" actId="20577"/>
        <pc:sldMkLst>
          <pc:docMk/>
          <pc:sldMk cId="3795029108" sldId="1700"/>
        </pc:sldMkLst>
        <pc:spChg chg="mod topLvl">
          <ac:chgData name="Fabbri Francesco" userId="a1a26695-b7e3-44ce-9976-cf7da7fd7151" providerId="ADAL" clId="{CE0C029F-6C3B-4D35-9285-88DF9C86A298}" dt="2023-06-05T08:31:32.312" v="11" actId="165"/>
          <ac:spMkLst>
            <pc:docMk/>
            <pc:sldMk cId="3795029108" sldId="1700"/>
            <ac:spMk id="6" creationId="{59774073-1D7F-C229-0FCB-FCF8C8A50F0A}"/>
          </ac:spMkLst>
        </pc:spChg>
        <pc:spChg chg="mod ord">
          <ac:chgData name="Fabbri Francesco" userId="a1a26695-b7e3-44ce-9976-cf7da7fd7151" providerId="ADAL" clId="{CE0C029F-6C3B-4D35-9285-88DF9C86A298}" dt="2023-06-05T08:31:41.940" v="13" actId="20577"/>
          <ac:spMkLst>
            <pc:docMk/>
            <pc:sldMk cId="3795029108" sldId="1700"/>
            <ac:spMk id="8" creationId="{FE7B0787-0417-34F4-AAE6-2F86829EFE2D}"/>
          </ac:spMkLst>
        </pc:spChg>
        <pc:spChg chg="mod topLvl">
          <ac:chgData name="Fabbri Francesco" userId="a1a26695-b7e3-44ce-9976-cf7da7fd7151" providerId="ADAL" clId="{CE0C029F-6C3B-4D35-9285-88DF9C86A298}" dt="2023-06-05T08:31:32.312" v="11" actId="165"/>
          <ac:spMkLst>
            <pc:docMk/>
            <pc:sldMk cId="3795029108" sldId="1700"/>
            <ac:spMk id="18" creationId="{EBCD0127-EA6E-E4FB-5F9B-7E50011A3247}"/>
          </ac:spMkLst>
        </pc:spChg>
        <pc:grpChg chg="del mod ord">
          <ac:chgData name="Fabbri Francesco" userId="a1a26695-b7e3-44ce-9976-cf7da7fd7151" providerId="ADAL" clId="{CE0C029F-6C3B-4D35-9285-88DF9C86A298}" dt="2023-06-05T08:31:32.312" v="11" actId="165"/>
          <ac:grpSpMkLst>
            <pc:docMk/>
            <pc:sldMk cId="3795029108" sldId="1700"/>
            <ac:grpSpMk id="9" creationId="{5A221F97-8746-7C92-B84A-71BB469EC53A}"/>
          </ac:grpSpMkLst>
        </pc:grpChg>
        <pc:graphicFrameChg chg="mod ord topLvl">
          <ac:chgData name="Fabbri Francesco" userId="a1a26695-b7e3-44ce-9976-cf7da7fd7151" providerId="ADAL" clId="{CE0C029F-6C3B-4D35-9285-88DF9C86A298}" dt="2023-06-05T08:31:36.303" v="12" actId="1076"/>
          <ac:graphicFrameMkLst>
            <pc:docMk/>
            <pc:sldMk cId="3795029108" sldId="1700"/>
            <ac:graphicFrameMk id="7" creationId="{EC2AFAB6-911B-BA44-37EA-3EED253D34A3}"/>
          </ac:graphicFrameMkLst>
        </pc:graphicFrameChg>
      </pc:sldChg>
      <pc:sldChg chg="delSp modSp mod">
        <pc:chgData name="Fabbri Francesco" userId="a1a26695-b7e3-44ce-9976-cf7da7fd7151" providerId="ADAL" clId="{CE0C029F-6C3B-4D35-9285-88DF9C86A298}" dt="2023-06-05T08:32:17.736" v="51" actId="1076"/>
        <pc:sldMkLst>
          <pc:docMk/>
          <pc:sldMk cId="498055922" sldId="1738"/>
        </pc:sldMkLst>
        <pc:spChg chg="mod">
          <ac:chgData name="Fabbri Francesco" userId="a1a26695-b7e3-44ce-9976-cf7da7fd7151" providerId="ADAL" clId="{CE0C029F-6C3B-4D35-9285-88DF9C86A298}" dt="2023-06-05T08:32:09.563" v="49" actId="1036"/>
          <ac:spMkLst>
            <pc:docMk/>
            <pc:sldMk cId="498055922" sldId="1738"/>
            <ac:spMk id="5" creationId="{C799F6E9-3E18-3089-1049-888A6ACF8EFE}"/>
          </ac:spMkLst>
        </pc:spChg>
        <pc:spChg chg="mod">
          <ac:chgData name="Fabbri Francesco" userId="a1a26695-b7e3-44ce-9976-cf7da7fd7151" providerId="ADAL" clId="{CE0C029F-6C3B-4D35-9285-88DF9C86A298}" dt="2023-06-05T08:32:09.563" v="49" actId="1036"/>
          <ac:spMkLst>
            <pc:docMk/>
            <pc:sldMk cId="498055922" sldId="1738"/>
            <ac:spMk id="6" creationId="{B4AD6020-A924-A92A-924F-904A73BDC486}"/>
          </ac:spMkLst>
        </pc:spChg>
        <pc:spChg chg="mod">
          <ac:chgData name="Fabbri Francesco" userId="a1a26695-b7e3-44ce-9976-cf7da7fd7151" providerId="ADAL" clId="{CE0C029F-6C3B-4D35-9285-88DF9C86A298}" dt="2023-06-05T08:32:09.563" v="49" actId="1036"/>
          <ac:spMkLst>
            <pc:docMk/>
            <pc:sldMk cId="498055922" sldId="1738"/>
            <ac:spMk id="7" creationId="{024F1911-52C7-B5D8-B047-8F368F2C66D6}"/>
          </ac:spMkLst>
        </pc:spChg>
        <pc:spChg chg="mod">
          <ac:chgData name="Fabbri Francesco" userId="a1a26695-b7e3-44ce-9976-cf7da7fd7151" providerId="ADAL" clId="{CE0C029F-6C3B-4D35-9285-88DF9C86A298}" dt="2023-06-05T08:32:09.563" v="49" actId="1036"/>
          <ac:spMkLst>
            <pc:docMk/>
            <pc:sldMk cId="498055922" sldId="1738"/>
            <ac:spMk id="8" creationId="{7F6995FF-E03F-4EE2-99C3-DD3CE4FF523B}"/>
          </ac:spMkLst>
        </pc:spChg>
        <pc:spChg chg="mod">
          <ac:chgData name="Fabbri Francesco" userId="a1a26695-b7e3-44ce-9976-cf7da7fd7151" providerId="ADAL" clId="{CE0C029F-6C3B-4D35-9285-88DF9C86A298}" dt="2023-06-05T08:32:09.563" v="49" actId="1036"/>
          <ac:spMkLst>
            <pc:docMk/>
            <pc:sldMk cId="498055922" sldId="1738"/>
            <ac:spMk id="9" creationId="{499174D1-5CFF-95CE-3DEF-DD74E7C47CB4}"/>
          </ac:spMkLst>
        </pc:spChg>
        <pc:spChg chg="mod">
          <ac:chgData name="Fabbri Francesco" userId="a1a26695-b7e3-44ce-9976-cf7da7fd7151" providerId="ADAL" clId="{CE0C029F-6C3B-4D35-9285-88DF9C86A298}" dt="2023-06-05T08:32:09.563" v="49" actId="1036"/>
          <ac:spMkLst>
            <pc:docMk/>
            <pc:sldMk cId="498055922" sldId="1738"/>
            <ac:spMk id="10" creationId="{E36942CB-BB6B-6566-D9BB-4EB5608B88D7}"/>
          </ac:spMkLst>
        </pc:spChg>
        <pc:spChg chg="mod">
          <ac:chgData name="Fabbri Francesco" userId="a1a26695-b7e3-44ce-9976-cf7da7fd7151" providerId="ADAL" clId="{CE0C029F-6C3B-4D35-9285-88DF9C86A298}" dt="2023-06-05T08:32:09.563" v="49" actId="1036"/>
          <ac:spMkLst>
            <pc:docMk/>
            <pc:sldMk cId="498055922" sldId="1738"/>
            <ac:spMk id="11" creationId="{A63A8244-A9A0-15E2-D22B-607763FAE94C}"/>
          </ac:spMkLst>
        </pc:spChg>
        <pc:spChg chg="mod">
          <ac:chgData name="Fabbri Francesco" userId="a1a26695-b7e3-44ce-9976-cf7da7fd7151" providerId="ADAL" clId="{CE0C029F-6C3B-4D35-9285-88DF9C86A298}" dt="2023-06-05T08:32:09.563" v="49" actId="1036"/>
          <ac:spMkLst>
            <pc:docMk/>
            <pc:sldMk cId="498055922" sldId="1738"/>
            <ac:spMk id="12" creationId="{C74F31BD-1322-78AA-6D99-C143B3C6B7D6}"/>
          </ac:spMkLst>
        </pc:spChg>
        <pc:spChg chg="del">
          <ac:chgData name="Fabbri Francesco" userId="a1a26695-b7e3-44ce-9976-cf7da7fd7151" providerId="ADAL" clId="{CE0C029F-6C3B-4D35-9285-88DF9C86A298}" dt="2023-06-05T08:32:00.189" v="14" actId="478"/>
          <ac:spMkLst>
            <pc:docMk/>
            <pc:sldMk cId="498055922" sldId="1738"/>
            <ac:spMk id="13" creationId="{06D8C987-CFE2-A923-FE9C-1F8D158CE439}"/>
          </ac:spMkLst>
        </pc:spChg>
        <pc:spChg chg="mod">
          <ac:chgData name="Fabbri Francesco" userId="a1a26695-b7e3-44ce-9976-cf7da7fd7151" providerId="ADAL" clId="{CE0C029F-6C3B-4D35-9285-88DF9C86A298}" dt="2023-06-05T08:32:17.736" v="51" actId="1076"/>
          <ac:spMkLst>
            <pc:docMk/>
            <pc:sldMk cId="498055922" sldId="1738"/>
            <ac:spMk id="14" creationId="{D1F2E76D-9E59-E004-9F8D-7B859D00FDD3}"/>
          </ac:spMkLst>
        </pc:spChg>
      </pc:sldChg>
    </pc:docChg>
  </pc:docChgLst>
  <pc:docChgLst>
    <pc:chgData name="Lisman Bianca" userId="S::bianca.lisman@eni.com::83b78c03-9e92-4a12-89fb-9f6dea3da23a" providerId="AD" clId="Web-{733BAD04-FB30-679E-46AB-66BA6A881326}"/>
    <pc:docChg chg="addSld delSld modSld">
      <pc:chgData name="Lisman Bianca" userId="S::bianca.lisman@eni.com::83b78c03-9e92-4a12-89fb-9f6dea3da23a" providerId="AD" clId="Web-{733BAD04-FB30-679E-46AB-66BA6A881326}" dt="2023-06-05T12:15:52.365" v="175" actId="1076"/>
      <pc:docMkLst>
        <pc:docMk/>
      </pc:docMkLst>
      <pc:sldChg chg="delSp add del">
        <pc:chgData name="Lisman Bianca" userId="S::bianca.lisman@eni.com::83b78c03-9e92-4a12-89fb-9f6dea3da23a" providerId="AD" clId="Web-{733BAD04-FB30-679E-46AB-66BA6A881326}" dt="2023-06-05T12:12:41.922" v="126"/>
        <pc:sldMkLst>
          <pc:docMk/>
          <pc:sldMk cId="1595344653" sldId="328"/>
        </pc:sldMkLst>
        <pc:spChg chg="del">
          <ac:chgData name="Lisman Bianca" userId="S::bianca.lisman@eni.com::83b78c03-9e92-4a12-89fb-9f6dea3da23a" providerId="AD" clId="Web-{733BAD04-FB30-679E-46AB-66BA6A881326}" dt="2023-06-05T12:12:41.922" v="126"/>
          <ac:spMkLst>
            <pc:docMk/>
            <pc:sldMk cId="1595344653" sldId="328"/>
            <ac:spMk id="2" creationId="{34AFAA9E-C92E-2812-F6A0-4E883D831465}"/>
          </ac:spMkLst>
        </pc:spChg>
      </pc:sldChg>
      <pc:sldChg chg="delSp modSp">
        <pc:chgData name="Lisman Bianca" userId="S::bianca.lisman@eni.com::83b78c03-9e92-4a12-89fb-9f6dea3da23a" providerId="AD" clId="Web-{733BAD04-FB30-679E-46AB-66BA6A881326}" dt="2023-06-05T12:15:52.365" v="175" actId="1076"/>
        <pc:sldMkLst>
          <pc:docMk/>
          <pc:sldMk cId="2287876100" sldId="1702"/>
        </pc:sldMkLst>
        <pc:spChg chg="mod">
          <ac:chgData name="Lisman Bianca" userId="S::bianca.lisman@eni.com::83b78c03-9e92-4a12-89fb-9f6dea3da23a" providerId="AD" clId="Web-{733BAD04-FB30-679E-46AB-66BA6A881326}" dt="2023-06-05T12:15:37.287" v="172" actId="1076"/>
          <ac:spMkLst>
            <pc:docMk/>
            <pc:sldMk cId="2287876100" sldId="1702"/>
            <ac:spMk id="3" creationId="{BBC32870-5E25-DEDC-17D6-2F66D87FD3B8}"/>
          </ac:spMkLst>
        </pc:spChg>
        <pc:spChg chg="mod">
          <ac:chgData name="Lisman Bianca" userId="S::bianca.lisman@eni.com::83b78c03-9e92-4a12-89fb-9f6dea3da23a" providerId="AD" clId="Web-{733BAD04-FB30-679E-46AB-66BA6A881326}" dt="2023-06-05T12:12:05.812" v="121" actId="20577"/>
          <ac:spMkLst>
            <pc:docMk/>
            <pc:sldMk cId="2287876100" sldId="1702"/>
            <ac:spMk id="5" creationId="{5B716D5F-36C2-BD55-0CA5-12D4C07BF965}"/>
          </ac:spMkLst>
        </pc:spChg>
        <pc:spChg chg="del topLvl">
          <ac:chgData name="Lisman Bianca" userId="S::bianca.lisman@eni.com::83b78c03-9e92-4a12-89fb-9f6dea3da23a" providerId="AD" clId="Web-{733BAD04-FB30-679E-46AB-66BA6A881326}" dt="2023-06-05T12:15:05.239" v="164"/>
          <ac:spMkLst>
            <pc:docMk/>
            <pc:sldMk cId="2287876100" sldId="1702"/>
            <ac:spMk id="6" creationId="{243585CB-FBBD-48C4-DF23-28F670D32AA6}"/>
          </ac:spMkLst>
        </pc:spChg>
        <pc:spChg chg="mod">
          <ac:chgData name="Lisman Bianca" userId="S::bianca.lisman@eni.com::83b78c03-9e92-4a12-89fb-9f6dea3da23a" providerId="AD" clId="Web-{733BAD04-FB30-679E-46AB-66BA6A881326}" dt="2023-06-05T12:15:32.130" v="171" actId="1076"/>
          <ac:spMkLst>
            <pc:docMk/>
            <pc:sldMk cId="2287876100" sldId="1702"/>
            <ac:spMk id="7" creationId="{84944D0B-5805-F89E-8C5C-ABFFF9581293}"/>
          </ac:spMkLst>
        </pc:spChg>
        <pc:spChg chg="mod">
          <ac:chgData name="Lisman Bianca" userId="S::bianca.lisman@eni.com::83b78c03-9e92-4a12-89fb-9f6dea3da23a" providerId="AD" clId="Web-{733BAD04-FB30-679E-46AB-66BA6A881326}" dt="2023-06-05T12:14:19.581" v="142" actId="20577"/>
          <ac:spMkLst>
            <pc:docMk/>
            <pc:sldMk cId="2287876100" sldId="1702"/>
            <ac:spMk id="9" creationId="{9B121BB9-2CA6-21C7-40E3-D67114FA40EE}"/>
          </ac:spMkLst>
        </pc:spChg>
        <pc:spChg chg="mod">
          <ac:chgData name="Lisman Bianca" userId="S::bianca.lisman@eni.com::83b78c03-9e92-4a12-89fb-9f6dea3da23a" providerId="AD" clId="Web-{733BAD04-FB30-679E-46AB-66BA6A881326}" dt="2023-06-05T12:15:11.052" v="166" actId="14100"/>
          <ac:spMkLst>
            <pc:docMk/>
            <pc:sldMk cId="2287876100" sldId="1702"/>
            <ac:spMk id="10" creationId="{E511E80D-EC06-B565-693D-7B6DD0290B6C}"/>
          </ac:spMkLst>
        </pc:spChg>
        <pc:spChg chg="mod ord">
          <ac:chgData name="Lisman Bianca" userId="S::bianca.lisman@eni.com::83b78c03-9e92-4a12-89fb-9f6dea3da23a" providerId="AD" clId="Web-{733BAD04-FB30-679E-46AB-66BA6A881326}" dt="2023-06-05T12:00:42.261" v="1"/>
          <ac:spMkLst>
            <pc:docMk/>
            <pc:sldMk cId="2287876100" sldId="1702"/>
            <ac:spMk id="15" creationId="{58BAD30F-2F65-0236-AFEA-191950EFCF0F}"/>
          </ac:spMkLst>
        </pc:spChg>
        <pc:grpChg chg="del">
          <ac:chgData name="Lisman Bianca" userId="S::bianca.lisman@eni.com::83b78c03-9e92-4a12-89fb-9f6dea3da23a" providerId="AD" clId="Web-{733BAD04-FB30-679E-46AB-66BA6A881326}" dt="2023-06-05T12:15:05.239" v="164"/>
          <ac:grpSpMkLst>
            <pc:docMk/>
            <pc:sldMk cId="2287876100" sldId="1702"/>
            <ac:grpSpMk id="17" creationId="{440EFEBA-996B-8BD5-EACB-E9F3CBDCB6A9}"/>
          </ac:grpSpMkLst>
        </pc:grpChg>
        <pc:picChg chg="mod topLvl">
          <ac:chgData name="Lisman Bianca" userId="S::bianca.lisman@eni.com::83b78c03-9e92-4a12-89fb-9f6dea3da23a" providerId="AD" clId="Web-{733BAD04-FB30-679E-46AB-66BA6A881326}" dt="2023-06-05T12:15:52.365" v="175" actId="1076"/>
          <ac:picMkLst>
            <pc:docMk/>
            <pc:sldMk cId="2287876100" sldId="1702"/>
            <ac:picMk id="11" creationId="{60E1D356-80A9-9C3B-5433-AE8DCF338EDE}"/>
          </ac:picMkLst>
        </pc:picChg>
      </pc:sldChg>
      <pc:sldChg chg="delSp">
        <pc:chgData name="Lisman Bianca" userId="S::bianca.lisman@eni.com::83b78c03-9e92-4a12-89fb-9f6dea3da23a" providerId="AD" clId="Web-{733BAD04-FB30-679E-46AB-66BA6A881326}" dt="2023-06-05T12:09:47.167" v="104"/>
        <pc:sldMkLst>
          <pc:docMk/>
          <pc:sldMk cId="3518036529" sldId="1725"/>
        </pc:sldMkLst>
        <pc:spChg chg="del">
          <ac:chgData name="Lisman Bianca" userId="S::bianca.lisman@eni.com::83b78c03-9e92-4a12-89fb-9f6dea3da23a" providerId="AD" clId="Web-{733BAD04-FB30-679E-46AB-66BA6A881326}" dt="2023-06-05T12:09:47.167" v="104"/>
          <ac:spMkLst>
            <pc:docMk/>
            <pc:sldMk cId="3518036529" sldId="1725"/>
            <ac:spMk id="6" creationId="{08ADFB77-C921-38F2-9C51-BAED3B1AC1BC}"/>
          </ac:spMkLst>
        </pc:spChg>
      </pc:sldChg>
      <pc:sldChg chg="modSp">
        <pc:chgData name="Lisman Bianca" userId="S::bianca.lisman@eni.com::83b78c03-9e92-4a12-89fb-9f6dea3da23a" providerId="AD" clId="Web-{733BAD04-FB30-679E-46AB-66BA6A881326}" dt="2023-06-05T12:14:34.254" v="162" actId="1076"/>
        <pc:sldMkLst>
          <pc:docMk/>
          <pc:sldMk cId="2473741615" sldId="1729"/>
        </pc:sldMkLst>
        <pc:spChg chg="mod">
          <ac:chgData name="Lisman Bianca" userId="S::bianca.lisman@eni.com::83b78c03-9e92-4a12-89fb-9f6dea3da23a" providerId="AD" clId="Web-{733BAD04-FB30-679E-46AB-66BA6A881326}" dt="2023-06-05T12:14:34.113" v="153" actId="1076"/>
          <ac:spMkLst>
            <pc:docMk/>
            <pc:sldMk cId="2473741615" sldId="1729"/>
            <ac:spMk id="6" creationId="{0DDDCA9A-EDA6-4C3F-B516-356D4AF831DC}"/>
          </ac:spMkLst>
        </pc:spChg>
        <pc:spChg chg="mod">
          <ac:chgData name="Lisman Bianca" userId="S::bianca.lisman@eni.com::83b78c03-9e92-4a12-89fb-9f6dea3da23a" providerId="AD" clId="Web-{733BAD04-FB30-679E-46AB-66BA6A881326}" dt="2023-06-05T12:14:34.144" v="154" actId="1076"/>
          <ac:spMkLst>
            <pc:docMk/>
            <pc:sldMk cId="2473741615" sldId="1729"/>
            <ac:spMk id="9" creationId="{2D092FF2-0C4E-4471-8C8A-6998C6F84E38}"/>
          </ac:spMkLst>
        </pc:spChg>
        <pc:spChg chg="mod">
          <ac:chgData name="Lisman Bianca" userId="S::bianca.lisman@eni.com::83b78c03-9e92-4a12-89fb-9f6dea3da23a" providerId="AD" clId="Web-{733BAD04-FB30-679E-46AB-66BA6A881326}" dt="2023-06-05T12:14:34.191" v="158" actId="1076"/>
          <ac:spMkLst>
            <pc:docMk/>
            <pc:sldMk cId="2473741615" sldId="1729"/>
            <ac:spMk id="22" creationId="{CF79E6EE-964C-4AC1-9180-F82740A9C110}"/>
          </ac:spMkLst>
        </pc:spChg>
        <pc:spChg chg="mod">
          <ac:chgData name="Lisman Bianca" userId="S::bianca.lisman@eni.com::83b78c03-9e92-4a12-89fb-9f6dea3da23a" providerId="AD" clId="Web-{733BAD04-FB30-679E-46AB-66BA6A881326}" dt="2023-06-05T12:14:34.222" v="160" actId="1076"/>
          <ac:spMkLst>
            <pc:docMk/>
            <pc:sldMk cId="2473741615" sldId="1729"/>
            <ac:spMk id="28" creationId="{36781A89-D210-4B72-9691-C2EA8D0AF15A}"/>
          </ac:spMkLst>
        </pc:spChg>
        <pc:spChg chg="mod">
          <ac:chgData name="Lisman Bianca" userId="S::bianca.lisman@eni.com::83b78c03-9e92-4a12-89fb-9f6dea3da23a" providerId="AD" clId="Web-{733BAD04-FB30-679E-46AB-66BA6A881326}" dt="2023-06-05T12:14:34.254" v="162" actId="1076"/>
          <ac:spMkLst>
            <pc:docMk/>
            <pc:sldMk cId="2473741615" sldId="1729"/>
            <ac:spMk id="30" creationId="{44DB15D5-7E2E-41FF-A585-4DD46A1B7781}"/>
          </ac:spMkLst>
        </pc:spChg>
        <pc:grpChg chg="mod">
          <ac:chgData name="Lisman Bianca" userId="S::bianca.lisman@eni.com::83b78c03-9e92-4a12-89fb-9f6dea3da23a" providerId="AD" clId="Web-{733BAD04-FB30-679E-46AB-66BA6A881326}" dt="2023-06-05T12:14:34.160" v="155" actId="1076"/>
          <ac:grpSpMkLst>
            <pc:docMk/>
            <pc:sldMk cId="2473741615" sldId="1729"/>
            <ac:grpSpMk id="10" creationId="{03312B6D-FD69-426E-9C42-CBF17FDB6FE7}"/>
          </ac:grpSpMkLst>
        </pc:grpChg>
        <pc:grpChg chg="mod">
          <ac:chgData name="Lisman Bianca" userId="S::bianca.lisman@eni.com::83b78c03-9e92-4a12-89fb-9f6dea3da23a" providerId="AD" clId="Web-{733BAD04-FB30-679E-46AB-66BA6A881326}" dt="2023-06-05T12:14:34.176" v="156" actId="1076"/>
          <ac:grpSpMkLst>
            <pc:docMk/>
            <pc:sldMk cId="2473741615" sldId="1729"/>
            <ac:grpSpMk id="13" creationId="{56F33989-0848-4946-828B-CD976391D411}"/>
          </ac:grpSpMkLst>
        </pc:grpChg>
        <pc:grpChg chg="mod">
          <ac:chgData name="Lisman Bianca" userId="S::bianca.lisman@eni.com::83b78c03-9e92-4a12-89fb-9f6dea3da23a" providerId="AD" clId="Web-{733BAD04-FB30-679E-46AB-66BA6A881326}" dt="2023-06-05T12:14:34.207" v="159" actId="1076"/>
          <ac:grpSpMkLst>
            <pc:docMk/>
            <pc:sldMk cId="2473741615" sldId="1729"/>
            <ac:grpSpMk id="25" creationId="{2A11DEC1-0EAA-48FE-AA0C-1F92F3124AB8}"/>
          </ac:grpSpMkLst>
        </pc:grpChg>
        <pc:cxnChg chg="mod">
          <ac:chgData name="Lisman Bianca" userId="S::bianca.lisman@eni.com::83b78c03-9e92-4a12-89fb-9f6dea3da23a" providerId="AD" clId="Web-{733BAD04-FB30-679E-46AB-66BA6A881326}" dt="2023-06-05T12:14:34.176" v="157" actId="1076"/>
          <ac:cxnSpMkLst>
            <pc:docMk/>
            <pc:sldMk cId="2473741615" sldId="1729"/>
            <ac:cxnSpMk id="19" creationId="{39C9EFC2-09B0-4A34-ACA1-750267BB4F9C}"/>
          </ac:cxnSpMkLst>
        </pc:cxnChg>
        <pc:cxnChg chg="mod">
          <ac:chgData name="Lisman Bianca" userId="S::bianca.lisman@eni.com::83b78c03-9e92-4a12-89fb-9f6dea3da23a" providerId="AD" clId="Web-{733BAD04-FB30-679E-46AB-66BA6A881326}" dt="2023-06-05T12:14:34.222" v="161" actId="1076"/>
          <ac:cxnSpMkLst>
            <pc:docMk/>
            <pc:sldMk cId="2473741615" sldId="1729"/>
            <ac:cxnSpMk id="29" creationId="{A2B1AC17-9760-4AC9-9CD2-FE56D7550641}"/>
          </ac:cxnSpMkLst>
        </pc:cxnChg>
      </pc:sldChg>
    </pc:docChg>
  </pc:docChgLst>
  <pc:docChgLst>
    <pc:chgData name="Lisman Bianca" userId="S::bianca.lisman@eni.com::83b78c03-9e92-4a12-89fb-9f6dea3da23a" providerId="AD" clId="Web-{A4F87243-1567-B8C7-796C-4A352CDAE51A}"/>
    <pc:docChg chg="modSld">
      <pc:chgData name="Lisman Bianca" userId="S::bianca.lisman@eni.com::83b78c03-9e92-4a12-89fb-9f6dea3da23a" providerId="AD" clId="Web-{A4F87243-1567-B8C7-796C-4A352CDAE51A}" dt="2023-06-05T08:38:52.310" v="27" actId="20577"/>
      <pc:docMkLst>
        <pc:docMk/>
      </pc:docMkLst>
      <pc:sldChg chg="addSp delSp modSp">
        <pc:chgData name="Lisman Bianca" userId="S::bianca.lisman@eni.com::83b78c03-9e92-4a12-89fb-9f6dea3da23a" providerId="AD" clId="Web-{A4F87243-1567-B8C7-796C-4A352CDAE51A}" dt="2023-06-05T08:38:52.310" v="27" actId="20577"/>
        <pc:sldMkLst>
          <pc:docMk/>
          <pc:sldMk cId="2287876100" sldId="1702"/>
        </pc:sldMkLst>
        <pc:spChg chg="add del mod ord">
          <ac:chgData name="Lisman Bianca" userId="S::bianca.lisman@eni.com::83b78c03-9e92-4a12-89fb-9f6dea3da23a" providerId="AD" clId="Web-{A4F87243-1567-B8C7-796C-4A352CDAE51A}" dt="2023-06-05T08:38:52.310" v="27" actId="20577"/>
          <ac:spMkLst>
            <pc:docMk/>
            <pc:sldMk cId="2287876100" sldId="1702"/>
            <ac:spMk id="3" creationId="{BBC32870-5E25-DEDC-17D6-2F66D87FD3B8}"/>
          </ac:spMkLst>
        </pc:spChg>
        <pc:spChg chg="add del mod">
          <ac:chgData name="Lisman Bianca" userId="S::bianca.lisman@eni.com::83b78c03-9e92-4a12-89fb-9f6dea3da23a" providerId="AD" clId="Web-{A4F87243-1567-B8C7-796C-4A352CDAE51A}" dt="2023-06-05T08:33:05.167" v="2"/>
          <ac:spMkLst>
            <pc:docMk/>
            <pc:sldMk cId="2287876100" sldId="1702"/>
            <ac:spMk id="14" creationId="{17891CE0-C50A-FCB8-3483-329DE7E3568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25FAA14-B31B-409A-BFA7-42403083CBBA}" type="datetimeFigureOut">
              <a:rPr lang="it-IT" smtClean="0"/>
              <a:pPr/>
              <a:t>06/09/2023</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E69A590-9611-4095-AFA4-C8A89EC320B0}" type="slidenum">
              <a:rPr lang="it-IT" smtClean="0"/>
              <a:pPr/>
              <a:t>‹N›</a:t>
            </a:fld>
            <a:endParaRPr lang="it-IT"/>
          </a:p>
        </p:txBody>
      </p:sp>
    </p:spTree>
    <p:extLst>
      <p:ext uri="{BB962C8B-B14F-4D97-AF65-F5344CB8AC3E}">
        <p14:creationId xmlns:p14="http://schemas.microsoft.com/office/powerpoint/2010/main" val="163180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440967-8F90-42F4-A5D4-3F0D1107415F}" type="datetimeFigureOut">
              <a:rPr lang="it-IT" smtClean="0"/>
              <a:pPr/>
              <a:t>06/09/2023</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1D6860-D1E6-4ADA-9127-34ACE4EA3D7C}" type="slidenum">
              <a:rPr lang="it-IT" smtClean="0"/>
              <a:pPr/>
              <a:t>‹N›</a:t>
            </a:fld>
            <a:endParaRPr lang="it-IT"/>
          </a:p>
        </p:txBody>
      </p:sp>
    </p:spTree>
    <p:extLst>
      <p:ext uri="{BB962C8B-B14F-4D97-AF65-F5344CB8AC3E}">
        <p14:creationId xmlns:p14="http://schemas.microsoft.com/office/powerpoint/2010/main" val="16625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4150" y="347663"/>
            <a:ext cx="7404100" cy="4165600"/>
          </a:xfrm>
        </p:spPr>
      </p:sp>
      <p:sp>
        <p:nvSpPr>
          <p:cNvPr id="4" name="Segnaposto numero diapositiva 3"/>
          <p:cNvSpPr>
            <a:spLocks noGrp="1"/>
          </p:cNvSpPr>
          <p:nvPr>
            <p:ph type="sldNum" sz="quarter" idx="10"/>
          </p:nvPr>
        </p:nvSpPr>
        <p:spPr/>
        <p:txBody>
          <a:bodyPr/>
          <a:lstStyle/>
          <a:p>
            <a:fld id="{A7A067A1-CD86-2B4E-BCC7-6CC65BB0D6CE}" type="slidenum">
              <a:rPr lang="it-IT">
                <a:solidFill>
                  <a:srgbClr val="000000"/>
                </a:solidFill>
              </a:rPr>
              <a:pPr/>
              <a:t>1</a:t>
            </a:fld>
            <a:endParaRPr lang="it-IT">
              <a:solidFill>
                <a:srgbClr val="000000"/>
              </a:solidFill>
            </a:endParaRPr>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09610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B1D6860-D1E6-4ADA-9127-34ACE4EA3D7C}" type="slidenum">
              <a:rPr lang="it-IT" smtClean="0"/>
              <a:pPr/>
              <a:t>17</a:t>
            </a:fld>
            <a:endParaRPr lang="it-IT"/>
          </a:p>
        </p:txBody>
      </p:sp>
    </p:spTree>
    <p:extLst>
      <p:ext uri="{BB962C8B-B14F-4D97-AF65-F5344CB8AC3E}">
        <p14:creationId xmlns:p14="http://schemas.microsoft.com/office/powerpoint/2010/main" val="317389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5" y="-2017"/>
            <a:ext cx="12196605" cy="6860017"/>
          </a:xfrm>
          <a:prstGeom prst="rect">
            <a:avLst/>
          </a:prstGeom>
        </p:spPr>
      </p:pic>
      <p:sp>
        <p:nvSpPr>
          <p:cNvPr id="8" name="Titolo 1"/>
          <p:cNvSpPr>
            <a:spLocks noGrp="1"/>
          </p:cNvSpPr>
          <p:nvPr>
            <p:ph type="ctrTitle"/>
          </p:nvPr>
        </p:nvSpPr>
        <p:spPr>
          <a:xfrm>
            <a:off x="613037" y="4244083"/>
            <a:ext cx="9144000" cy="514350"/>
          </a:xfrm>
        </p:spPr>
        <p:txBody>
          <a:bodyPr anchor="b">
            <a:normAutofit/>
          </a:bodyPr>
          <a:lstStyle>
            <a:lvl1pPr algn="l">
              <a:defRPr sz="3200" b="1" i="0"/>
            </a:lvl1pPr>
          </a:lstStyle>
          <a:p>
            <a:r>
              <a:rPr lang="it-IT"/>
              <a:t>Fare clic per modificare stile</a:t>
            </a:r>
          </a:p>
        </p:txBody>
      </p:sp>
      <p:sp>
        <p:nvSpPr>
          <p:cNvPr id="9" name="Sottotitolo 2"/>
          <p:cNvSpPr>
            <a:spLocks noGrp="1"/>
          </p:cNvSpPr>
          <p:nvPr>
            <p:ph type="subTitle" idx="1"/>
          </p:nvPr>
        </p:nvSpPr>
        <p:spPr>
          <a:xfrm>
            <a:off x="613037" y="6130895"/>
            <a:ext cx="9144000" cy="545419"/>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pic>
        <p:nvPicPr>
          <p:cNvPr id="5" name="Immagine 4" descr="Eni_ML_CMY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6361" y="253936"/>
            <a:ext cx="766063" cy="936000"/>
          </a:xfrm>
          <a:prstGeom prst="rect">
            <a:avLst/>
          </a:prstGeom>
        </p:spPr>
      </p:pic>
      <p:sp>
        <p:nvSpPr>
          <p:cNvPr id="3" name="Segnaposto contenuto 2"/>
          <p:cNvSpPr>
            <a:spLocks noGrp="1"/>
          </p:cNvSpPr>
          <p:nvPr>
            <p:ph sz="quarter" idx="10"/>
          </p:nvPr>
        </p:nvSpPr>
        <p:spPr>
          <a:xfrm>
            <a:off x="613037" y="5207333"/>
            <a:ext cx="9144000" cy="474662"/>
          </a:xfrm>
        </p:spPr>
        <p:txBody>
          <a:bodyPr>
            <a:noAutofit/>
          </a:bodyPr>
          <a:lstStyle>
            <a:lvl1pPr marL="0" indent="0">
              <a:buFontTx/>
              <a:buNone/>
              <a:defRPr sz="2800" b="1" i="0"/>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a:t>Modifica gli stili del testo dello schema</a:t>
            </a:r>
          </a:p>
        </p:txBody>
      </p:sp>
    </p:spTree>
    <p:extLst>
      <p:ext uri="{BB962C8B-B14F-4D97-AF65-F5344CB8AC3E}">
        <p14:creationId xmlns:p14="http://schemas.microsoft.com/office/powerpoint/2010/main" val="249720957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lo titolo">
    <p:bg>
      <p:bgPr>
        <a:solidFill>
          <a:srgbClr val="D9D9D9">
            <a:alpha val="0"/>
          </a:srgbClr>
        </a:solidFill>
        <a:effectLst/>
      </p:bgPr>
    </p:bg>
    <p:spTree>
      <p:nvGrpSpPr>
        <p:cNvPr id="1" name=""/>
        <p:cNvGrpSpPr/>
        <p:nvPr/>
      </p:nvGrpSpPr>
      <p:grpSpPr>
        <a:xfrm>
          <a:off x="0" y="0"/>
          <a:ext cx="0" cy="0"/>
          <a:chOff x="0" y="0"/>
          <a:chExt cx="0" cy="0"/>
        </a:xfrm>
      </p:grpSpPr>
      <p:sp>
        <p:nvSpPr>
          <p:cNvPr id="10" name="Segnaposto titolo 1"/>
          <p:cNvSpPr>
            <a:spLocks noGrp="1"/>
          </p:cNvSpPr>
          <p:nvPr>
            <p:ph type="title"/>
          </p:nvPr>
        </p:nvSpPr>
        <p:spPr>
          <a:xfrm>
            <a:off x="641245" y="173479"/>
            <a:ext cx="10731605" cy="778099"/>
          </a:xfrm>
          <a:prstGeom prst="rect">
            <a:avLst/>
          </a:prstGeom>
        </p:spPr>
        <p:txBody>
          <a:bodyPr vert="horz" lIns="91440" tIns="45720" rIns="91440" bIns="45720" rtlCol="0" anchor="ctr">
            <a:normAutofit/>
          </a:bodyPr>
          <a:lstStyle>
            <a:lvl1pPr>
              <a:defRPr sz="2400" b="1" i="0"/>
            </a:lvl1pPr>
          </a:lstStyle>
          <a:p>
            <a:r>
              <a:rPr lang="it-IT"/>
              <a:t>Fare clic per modificare stile</a:t>
            </a:r>
          </a:p>
        </p:txBody>
      </p:sp>
      <p:cxnSp>
        <p:nvCxnSpPr>
          <p:cNvPr id="4" name="Connettore 1 3"/>
          <p:cNvCxnSpPr/>
          <p:nvPr userDrawn="1"/>
        </p:nvCxnSpPr>
        <p:spPr>
          <a:xfrm>
            <a:off x="0" y="823674"/>
            <a:ext cx="6003131" cy="6389"/>
          </a:xfrm>
          <a:prstGeom prst="line">
            <a:avLst/>
          </a:prstGeom>
          <a:ln>
            <a:solidFill>
              <a:srgbClr val="FBCF33"/>
            </a:solidFill>
          </a:ln>
          <a:effectLst/>
        </p:spPr>
        <p:style>
          <a:lnRef idx="2">
            <a:schemeClr val="accent1"/>
          </a:lnRef>
          <a:fillRef idx="0">
            <a:schemeClr val="accent1"/>
          </a:fillRef>
          <a:effectRef idx="1">
            <a:schemeClr val="accent1"/>
          </a:effectRef>
          <a:fontRef idx="minor">
            <a:schemeClr val="tx1"/>
          </a:fontRef>
        </p:style>
      </p:cxnSp>
      <p:sp>
        <p:nvSpPr>
          <p:cNvPr id="12" name="Segnaposto testo 11"/>
          <p:cNvSpPr>
            <a:spLocks noGrp="1"/>
          </p:cNvSpPr>
          <p:nvPr>
            <p:ph type="body" sz="quarter" idx="10"/>
          </p:nvPr>
        </p:nvSpPr>
        <p:spPr>
          <a:xfrm>
            <a:off x="640799" y="1123200"/>
            <a:ext cx="3096000" cy="727200"/>
          </a:xfrm>
          <a:solidFill>
            <a:srgbClr val="E3E3E3"/>
          </a:solidFill>
          <a:effectLst>
            <a:outerShdw dist="101600" dir="8100000" algn="ctr" rotWithShape="0">
              <a:srgbClr val="CA0538"/>
            </a:outerShdw>
          </a:effectLst>
        </p:spPr>
        <p:txBody>
          <a:bodyPr anchor="ctr" anchorCtr="0">
            <a:normAutofit/>
          </a:bodyPr>
          <a:lstStyle>
            <a:lvl1pPr>
              <a:buNone/>
              <a:defRPr sz="1600" b="1" i="0">
                <a:solidFill>
                  <a:schemeClr val="tx1"/>
                </a:solidFill>
              </a:defRPr>
            </a:lvl1pPr>
          </a:lstStyle>
          <a:p>
            <a:pPr lvl="0"/>
            <a:endParaRPr lang="it-IT"/>
          </a:p>
        </p:txBody>
      </p:sp>
      <p:sp>
        <p:nvSpPr>
          <p:cNvPr id="14" name="Segnaposto testo 13"/>
          <p:cNvSpPr>
            <a:spLocks noGrp="1"/>
          </p:cNvSpPr>
          <p:nvPr>
            <p:ph type="body" sz="quarter" idx="11"/>
          </p:nvPr>
        </p:nvSpPr>
        <p:spPr>
          <a:xfrm>
            <a:off x="4460400" y="1123200"/>
            <a:ext cx="3096000" cy="727200"/>
          </a:xfr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endParaRPr lang="it-IT"/>
          </a:p>
        </p:txBody>
      </p:sp>
      <p:sp>
        <p:nvSpPr>
          <p:cNvPr id="17" name="Segnaposto testo 16"/>
          <p:cNvSpPr>
            <a:spLocks noGrp="1"/>
          </p:cNvSpPr>
          <p:nvPr>
            <p:ph type="body" sz="quarter" idx="12"/>
          </p:nvPr>
        </p:nvSpPr>
        <p:spPr>
          <a:xfrm>
            <a:off x="8276400" y="1123200"/>
            <a:ext cx="3096000" cy="727200"/>
          </a:xfrm>
          <a:solidFill>
            <a:srgbClr val="E3E3E3"/>
          </a:solidFill>
          <a:effectLst>
            <a:outerShdw dist="101600" dir="8100000" algn="ctr" rotWithShape="0">
              <a:srgbClr val="FF9900"/>
            </a:outerShdw>
          </a:effectLst>
        </p:spPr>
        <p:txBody>
          <a:bodyPr anchor="ctr" anchorCtr="0">
            <a:normAutofit/>
          </a:bodyPr>
          <a:lstStyle>
            <a:lvl1pPr>
              <a:buNone/>
              <a:defRPr sz="1600" b="1" i="0">
                <a:solidFill>
                  <a:schemeClr val="tx1"/>
                </a:solidFill>
              </a:defRPr>
            </a:lvl1pPr>
          </a:lstStyle>
          <a:p>
            <a:pPr lvl="0"/>
            <a:endParaRPr lang="it-IT"/>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78451" y="5196184"/>
            <a:ext cx="9319847" cy="730800"/>
          </a:xfr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endParaRPr lang="it-IT"/>
          </a:p>
        </p:txBody>
      </p:sp>
      <p:sp>
        <p:nvSpPr>
          <p:cNvPr id="20" name="Segnaposto testo 19"/>
          <p:cNvSpPr>
            <a:spLocks noGrp="1"/>
          </p:cNvSpPr>
          <p:nvPr>
            <p:ph type="body" sz="quarter" idx="17"/>
          </p:nvPr>
        </p:nvSpPr>
        <p:spPr>
          <a:xfrm>
            <a:off x="640800" y="2209575"/>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a:t>Fare clic per modificare stili del testo dello schema</a:t>
            </a:r>
          </a:p>
          <a:p>
            <a:pPr lvl="1"/>
            <a:r>
              <a:rPr lang="it-IT"/>
              <a:t>Secondo livello</a:t>
            </a:r>
          </a:p>
          <a:p>
            <a:pPr lvl="2"/>
            <a:r>
              <a:rPr lang="it-IT"/>
              <a:t>Terzo livello</a:t>
            </a:r>
          </a:p>
        </p:txBody>
      </p:sp>
      <p:sp>
        <p:nvSpPr>
          <p:cNvPr id="21" name="Segnaposto testo 19"/>
          <p:cNvSpPr>
            <a:spLocks noGrp="1"/>
          </p:cNvSpPr>
          <p:nvPr>
            <p:ph type="body" sz="quarter" idx="18"/>
          </p:nvPr>
        </p:nvSpPr>
        <p:spPr>
          <a:xfrm>
            <a:off x="4460400" y="2242232"/>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a:t>Fare clic per modificare stili del testo dello schema</a:t>
            </a:r>
          </a:p>
          <a:p>
            <a:pPr lvl="1"/>
            <a:r>
              <a:rPr lang="it-IT"/>
              <a:t>Secondo livello</a:t>
            </a:r>
          </a:p>
          <a:p>
            <a:pPr lvl="2"/>
            <a:r>
              <a:rPr lang="it-IT"/>
              <a:t>Terzo livello</a:t>
            </a:r>
          </a:p>
        </p:txBody>
      </p:sp>
      <p:sp>
        <p:nvSpPr>
          <p:cNvPr id="22" name="Segnaposto testo 19"/>
          <p:cNvSpPr>
            <a:spLocks noGrp="1"/>
          </p:cNvSpPr>
          <p:nvPr>
            <p:ph type="body" sz="quarter" idx="19"/>
          </p:nvPr>
        </p:nvSpPr>
        <p:spPr>
          <a:xfrm>
            <a:off x="8276400" y="2264004"/>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a:t>Fare clic per modificare stili del testo dello schema</a:t>
            </a:r>
          </a:p>
          <a:p>
            <a:pPr lvl="1"/>
            <a:r>
              <a:rPr lang="it-IT"/>
              <a:t>Secondo livello</a:t>
            </a:r>
          </a:p>
          <a:p>
            <a:pPr lvl="2"/>
            <a:r>
              <a:rPr lang="it-IT"/>
              <a:t>Terzo livello</a:t>
            </a:r>
          </a:p>
        </p:txBody>
      </p:sp>
      <p:sp>
        <p:nvSpPr>
          <p:cNvPr id="15"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‹N›</a:t>
            </a:fld>
            <a:endParaRPr lang="it-IT"/>
          </a:p>
        </p:txBody>
      </p:sp>
    </p:spTree>
    <p:extLst>
      <p:ext uri="{BB962C8B-B14F-4D97-AF65-F5344CB8AC3E}">
        <p14:creationId xmlns:p14="http://schemas.microsoft.com/office/powerpoint/2010/main" val="316206355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esto">
    <p:spTree>
      <p:nvGrpSpPr>
        <p:cNvPr id="1" name=""/>
        <p:cNvGrpSpPr/>
        <p:nvPr/>
      </p:nvGrpSpPr>
      <p:grpSpPr>
        <a:xfrm>
          <a:off x="0" y="0"/>
          <a:ext cx="0" cy="0"/>
          <a:chOff x="0" y="0"/>
          <a:chExt cx="0" cy="0"/>
        </a:xfrm>
      </p:grpSpPr>
      <p:pic>
        <p:nvPicPr>
          <p:cNvPr id="7" name="Immagine 6" descr="stondatur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egnaposto titolo 1"/>
          <p:cNvSpPr>
            <a:spLocks noGrp="1"/>
          </p:cNvSpPr>
          <p:nvPr>
            <p:ph type="title"/>
          </p:nvPr>
        </p:nvSpPr>
        <p:spPr>
          <a:xfrm>
            <a:off x="641245" y="173479"/>
            <a:ext cx="10731605" cy="778099"/>
          </a:xfrm>
          <a:prstGeom prst="rect">
            <a:avLst/>
          </a:prstGeom>
        </p:spPr>
        <p:txBody>
          <a:bodyPr vert="horz" lIns="91440" tIns="45720" rIns="91440" bIns="45720" rtlCol="0" anchor="ctr">
            <a:normAutofit/>
          </a:bodyPr>
          <a:lstStyle>
            <a:lvl1pPr>
              <a:defRPr sz="2400" b="1" i="0"/>
            </a:lvl1pPr>
          </a:lstStyle>
          <a:p>
            <a:r>
              <a:rPr lang="it-IT"/>
              <a:t>Fare clic per modificare stile</a:t>
            </a:r>
          </a:p>
        </p:txBody>
      </p:sp>
      <p:cxnSp>
        <p:nvCxnSpPr>
          <p:cNvPr id="4" name="Connettore 1 3"/>
          <p:cNvCxnSpPr/>
          <p:nvPr userDrawn="1"/>
        </p:nvCxnSpPr>
        <p:spPr>
          <a:xfrm>
            <a:off x="0" y="823674"/>
            <a:ext cx="6003131" cy="6389"/>
          </a:xfrm>
          <a:prstGeom prst="line">
            <a:avLst/>
          </a:prstGeom>
          <a:ln>
            <a:solidFill>
              <a:srgbClr val="FFD500"/>
            </a:solidFill>
          </a:ln>
          <a:effectLst/>
        </p:spPr>
        <p:style>
          <a:lnRef idx="2">
            <a:schemeClr val="accent1"/>
          </a:lnRef>
          <a:fillRef idx="0">
            <a:schemeClr val="accent1"/>
          </a:fillRef>
          <a:effectRef idx="1">
            <a:schemeClr val="accent1"/>
          </a:effectRef>
          <a:fontRef idx="minor">
            <a:schemeClr val="tx1"/>
          </a:fontRef>
        </p:style>
      </p:cxnSp>
      <p:pic>
        <p:nvPicPr>
          <p:cNvPr id="6" name="Immagine 5" descr="Eni_ML_CMY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1963" y="6067096"/>
            <a:ext cx="500887" cy="612000"/>
          </a:xfrm>
          <a:prstGeom prst="rect">
            <a:avLst/>
          </a:prstGeom>
        </p:spPr>
      </p:pic>
      <p:sp>
        <p:nvSpPr>
          <p:cNvPr id="3" name="Segnaposto contenuto 2"/>
          <p:cNvSpPr>
            <a:spLocks noGrp="1"/>
          </p:cNvSpPr>
          <p:nvPr>
            <p:ph sz="quarter" idx="10"/>
          </p:nvPr>
        </p:nvSpPr>
        <p:spPr>
          <a:xfrm>
            <a:off x="641245" y="1602000"/>
            <a:ext cx="10731605" cy="4323600"/>
          </a:xfrm>
        </p:spPr>
        <p:txBody>
          <a:bodyPr/>
          <a:lstStyle>
            <a:lvl1pPr marL="342891" indent="-342891">
              <a:buFont typeface="Wingdings" panose="05000000000000000000" pitchFamily="2" charset="2"/>
              <a:buChar char="§"/>
              <a:defRPr/>
            </a:lvl1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p:cNvSpPr>
            <a:spLocks noGrp="1"/>
          </p:cNvSpPr>
          <p:nvPr>
            <p:ph type="sldNum" sz="quarter" idx="12"/>
          </p:nvPr>
        </p:nvSpPr>
        <p:spPr>
          <a:xfrm>
            <a:off x="0" y="6346622"/>
            <a:ext cx="616226" cy="332474"/>
          </a:xfrm>
        </p:spPr>
        <p:txBody>
          <a:bodyPr/>
          <a:lstStyle/>
          <a:p>
            <a:fld id="{707872E8-939B-41AC-B617-4CE710FB602C}" type="slidenum">
              <a:rPr lang="it-IT" smtClean="0"/>
              <a:pPr/>
              <a:t>‹N›</a:t>
            </a:fld>
            <a:endParaRPr lang="it-IT"/>
          </a:p>
        </p:txBody>
      </p:sp>
    </p:spTree>
    <p:extLst>
      <p:ext uri="{BB962C8B-B14F-4D97-AF65-F5344CB8AC3E}">
        <p14:creationId xmlns:p14="http://schemas.microsoft.com/office/powerpoint/2010/main" val="396076339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esto due blocchi">
    <p:spTree>
      <p:nvGrpSpPr>
        <p:cNvPr id="1" name=""/>
        <p:cNvGrpSpPr/>
        <p:nvPr/>
      </p:nvGrpSpPr>
      <p:grpSpPr>
        <a:xfrm>
          <a:off x="0" y="0"/>
          <a:ext cx="0" cy="0"/>
          <a:chOff x="0" y="0"/>
          <a:chExt cx="0" cy="0"/>
        </a:xfrm>
      </p:grpSpPr>
      <p:sp>
        <p:nvSpPr>
          <p:cNvPr id="2" name="Titolo 1"/>
          <p:cNvSpPr>
            <a:spLocks noGrp="1"/>
          </p:cNvSpPr>
          <p:nvPr>
            <p:ph type="title"/>
          </p:nvPr>
        </p:nvSpPr>
        <p:spPr>
          <a:xfrm>
            <a:off x="640800" y="172800"/>
            <a:ext cx="10731600" cy="777600"/>
          </a:xfrm>
        </p:spPr>
        <p:txBody>
          <a:bodyPr/>
          <a:lstStyle/>
          <a:p>
            <a:r>
              <a:rPr lang="it-IT"/>
              <a:t>Fare clic per modificare lo stile del titolo</a:t>
            </a:r>
          </a:p>
        </p:txBody>
      </p:sp>
      <p:sp>
        <p:nvSpPr>
          <p:cNvPr id="8" name="Segnaposto contenuto 7"/>
          <p:cNvSpPr>
            <a:spLocks noGrp="1"/>
          </p:cNvSpPr>
          <p:nvPr>
            <p:ph sz="quarter" idx="11"/>
          </p:nvPr>
        </p:nvSpPr>
        <p:spPr>
          <a:xfrm>
            <a:off x="640800" y="1426592"/>
            <a:ext cx="4971435" cy="449184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cxnSp>
        <p:nvCxnSpPr>
          <p:cNvPr id="9" name="Connettore 1 11"/>
          <p:cNvCxnSpPr/>
          <p:nvPr userDrawn="1"/>
        </p:nvCxnSpPr>
        <p:spPr>
          <a:xfrm>
            <a:off x="6006517" y="1426518"/>
            <a:ext cx="0" cy="4493637"/>
          </a:xfrm>
          <a:prstGeom prst="line">
            <a:avLst/>
          </a:prstGeom>
          <a:ln w="38100">
            <a:solidFill>
              <a:srgbClr val="C6C6C6"/>
            </a:solidFill>
          </a:ln>
        </p:spPr>
        <p:style>
          <a:lnRef idx="1">
            <a:schemeClr val="accent1"/>
          </a:lnRef>
          <a:fillRef idx="0">
            <a:schemeClr val="accent1"/>
          </a:fillRef>
          <a:effectRef idx="0">
            <a:schemeClr val="accent1"/>
          </a:effectRef>
          <a:fontRef idx="minor">
            <a:schemeClr val="tx1"/>
          </a:fontRef>
        </p:style>
      </p:cxnSp>
      <p:sp>
        <p:nvSpPr>
          <p:cNvPr id="11" name="Segnaposto contenuto 10"/>
          <p:cNvSpPr>
            <a:spLocks noGrp="1"/>
          </p:cNvSpPr>
          <p:nvPr>
            <p:ph sz="quarter" idx="12"/>
          </p:nvPr>
        </p:nvSpPr>
        <p:spPr>
          <a:xfrm>
            <a:off x="6400800" y="1426519"/>
            <a:ext cx="4971600" cy="449363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8"/>
          <p:cNvSpPr>
            <a:spLocks noGrp="1"/>
          </p:cNvSpPr>
          <p:nvPr>
            <p:ph type="sldNum" sz="quarter" idx="13"/>
          </p:nvPr>
        </p:nvSpPr>
        <p:spPr>
          <a:xfrm>
            <a:off x="0" y="6346622"/>
            <a:ext cx="616226" cy="332474"/>
          </a:xfrm>
        </p:spPr>
        <p:txBody>
          <a:bodyPr/>
          <a:lstStyle/>
          <a:p>
            <a:fld id="{707872E8-939B-41AC-B617-4CE710FB602C}" type="slidenum">
              <a:rPr lang="it-IT" smtClean="0"/>
              <a:pPr/>
              <a:t>‹N›</a:t>
            </a:fld>
            <a:endParaRPr lang="it-IT"/>
          </a:p>
        </p:txBody>
      </p:sp>
    </p:spTree>
    <p:extLst>
      <p:ext uri="{BB962C8B-B14F-4D97-AF65-F5344CB8AC3E}">
        <p14:creationId xmlns:p14="http://schemas.microsoft.com/office/powerpoint/2010/main" val="143739081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fronto box titolo giallo">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3771513"/>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6206400" y="2113472"/>
            <a:ext cx="5166000" cy="3771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‹N›</a:t>
            </a:fld>
            <a:endParaRPr lang="it-IT"/>
          </a:p>
        </p:txBody>
      </p:sp>
      <p:sp>
        <p:nvSpPr>
          <p:cNvPr id="10" name="Titolo 9"/>
          <p:cNvSpPr>
            <a:spLocks noGrp="1"/>
          </p:cNvSpPr>
          <p:nvPr>
            <p:ph type="title"/>
          </p:nvPr>
        </p:nvSpPr>
        <p:spPr/>
        <p:txBody>
          <a:bodyPr/>
          <a:lstStyle/>
          <a:p>
            <a:r>
              <a:rPr lang="it-IT"/>
              <a:t>Fare clic per modificare lo stile del titolo</a:t>
            </a:r>
          </a:p>
        </p:txBody>
      </p:sp>
      <p:sp>
        <p:nvSpPr>
          <p:cNvPr id="5" name="Segnaposto testo 4"/>
          <p:cNvSpPr>
            <a:spLocks noGrp="1"/>
          </p:cNvSpPr>
          <p:nvPr>
            <p:ph type="body" sz="quarter" idx="13"/>
          </p:nvPr>
        </p:nvSpPr>
        <p:spPr>
          <a:xfrm>
            <a:off x="723840" y="1309358"/>
            <a:ext cx="5159375" cy="541338"/>
          </a:xfrm>
        </p:spPr>
        <p:txBody>
          <a:bodyPr/>
          <a:lstStyle>
            <a:lvl1pPr marL="0" indent="180975" algn="ctr">
              <a:lnSpc>
                <a:spcPct val="100000"/>
              </a:lnSpc>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a:t>Modifica gli stili del testo dello schema</a:t>
            </a:r>
          </a:p>
        </p:txBody>
      </p:sp>
      <p:sp>
        <p:nvSpPr>
          <p:cNvPr id="13" name="Segnaposto testo 12"/>
          <p:cNvSpPr>
            <a:spLocks noGrp="1"/>
          </p:cNvSpPr>
          <p:nvPr>
            <p:ph type="body" sz="quarter" idx="14"/>
          </p:nvPr>
        </p:nvSpPr>
        <p:spPr>
          <a:xfrm>
            <a:off x="6207124" y="1309688"/>
            <a:ext cx="5165275" cy="541337"/>
          </a:xfrm>
        </p:spPr>
        <p:txBody>
          <a:bodyPr>
            <a:normAutofit/>
          </a:bodyPr>
          <a:lstStyle>
            <a:lvl1pPr marL="0" indent="0" algn="ctr">
              <a:buNone/>
              <a:defRPr sz="1800" b="1" i="0">
                <a:solidFill>
                  <a:schemeClr val="tx1"/>
                </a:solidFill>
              </a:defRPr>
            </a:lvl1pPr>
          </a:lstStyle>
          <a:p>
            <a:pPr lvl="0"/>
            <a:r>
              <a:rPr lang="it-IT"/>
              <a:t>Modifica gli stili del testo</a:t>
            </a:r>
          </a:p>
        </p:txBody>
      </p:sp>
    </p:spTree>
    <p:extLst>
      <p:ext uri="{BB962C8B-B14F-4D97-AF65-F5344CB8AC3E}">
        <p14:creationId xmlns:p14="http://schemas.microsoft.com/office/powerpoint/2010/main" val="213666740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fronto box titolo giallo">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3794959"/>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6206400" y="2113472"/>
            <a:ext cx="5166000" cy="379495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‹N›</a:t>
            </a:fld>
            <a:endParaRPr lang="it-IT"/>
          </a:p>
        </p:txBody>
      </p:sp>
      <p:sp>
        <p:nvSpPr>
          <p:cNvPr id="10" name="Titolo 9"/>
          <p:cNvSpPr>
            <a:spLocks noGrp="1"/>
          </p:cNvSpPr>
          <p:nvPr>
            <p:ph type="title"/>
          </p:nvPr>
        </p:nvSpPr>
        <p:spPr/>
        <p:txBody>
          <a:bodyPr/>
          <a:lstStyle/>
          <a:p>
            <a:r>
              <a:rPr lang="it-IT"/>
              <a:t>Fare clic per modificare lo stile del titolo</a:t>
            </a:r>
          </a:p>
        </p:txBody>
      </p:sp>
      <p:sp>
        <p:nvSpPr>
          <p:cNvPr id="5" name="Segnaposto testo 4"/>
          <p:cNvSpPr>
            <a:spLocks noGrp="1"/>
          </p:cNvSpPr>
          <p:nvPr>
            <p:ph type="body" sz="quarter" idx="13"/>
          </p:nvPr>
        </p:nvSpPr>
        <p:spPr>
          <a:xfrm>
            <a:off x="1289095" y="1408026"/>
            <a:ext cx="4021016" cy="369332"/>
          </a:xfr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a:t>Modifica gli stili del testo dello schema</a:t>
            </a:r>
          </a:p>
        </p:txBody>
      </p:sp>
      <p:sp>
        <p:nvSpPr>
          <p:cNvPr id="11" name="Segnaposto testo 4"/>
          <p:cNvSpPr>
            <a:spLocks noGrp="1"/>
          </p:cNvSpPr>
          <p:nvPr>
            <p:ph type="body" sz="quarter" idx="14"/>
          </p:nvPr>
        </p:nvSpPr>
        <p:spPr>
          <a:xfrm>
            <a:off x="6778892" y="1408026"/>
            <a:ext cx="4021016" cy="369332"/>
          </a:xfr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a:t>Modifica gli stili del testo dello schema</a:t>
            </a:r>
          </a:p>
        </p:txBody>
      </p:sp>
    </p:spTree>
    <p:extLst>
      <p:ext uri="{BB962C8B-B14F-4D97-AF65-F5344CB8AC3E}">
        <p14:creationId xmlns:p14="http://schemas.microsoft.com/office/powerpoint/2010/main" val="326573408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solo titol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‹N›</a:t>
            </a:fld>
            <a:endParaRPr lang="it-IT"/>
          </a:p>
        </p:txBody>
      </p:sp>
      <p:sp>
        <p:nvSpPr>
          <p:cNvPr id="15" name="Titolo 14"/>
          <p:cNvSpPr>
            <a:spLocks noGrp="1"/>
          </p:cNvSpPr>
          <p:nvPr userDrawn="1">
            <p:ph type="title"/>
          </p:nvPr>
        </p:nvSpPr>
        <p:spPr/>
        <p:txBody>
          <a:bodyPr/>
          <a:lstStyle/>
          <a:p>
            <a:r>
              <a:rPr lang="it-IT"/>
              <a:t>Fare clic per modificare lo stile del titolo</a:t>
            </a:r>
          </a:p>
        </p:txBody>
      </p:sp>
    </p:spTree>
    <p:extLst>
      <p:ext uri="{BB962C8B-B14F-4D97-AF65-F5344CB8AC3E}">
        <p14:creationId xmlns:p14="http://schemas.microsoft.com/office/powerpoint/2010/main" val="362122059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a tutta slide">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0"/>
            <a:ext cx="12192000" cy="6858000"/>
          </a:xfrm>
          <a:solidFill>
            <a:srgbClr val="FFD500"/>
          </a:solidFill>
        </p:spPr>
        <p:txBody>
          <a:bodyPr/>
          <a:lstStyle>
            <a:lvl1pPr marL="0" indent="0">
              <a:buNone/>
              <a:defRPr/>
            </a:lvl1pPr>
          </a:lstStyle>
          <a:p>
            <a:endParaRPr lang="it-IT"/>
          </a:p>
        </p:txBody>
      </p:sp>
      <p:sp>
        <p:nvSpPr>
          <p:cNvPr id="2" name="Titolo 1"/>
          <p:cNvSpPr>
            <a:spLocks noGrp="1"/>
          </p:cNvSpPr>
          <p:nvPr>
            <p:ph type="title"/>
          </p:nvPr>
        </p:nvSpPr>
        <p:spPr>
          <a:xfrm>
            <a:off x="874391" y="5569022"/>
            <a:ext cx="5989547" cy="777600"/>
          </a:xfr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144000" tIns="108000" rIns="144000" bIns="108000" rtlCol="0" anchor="ctr">
            <a:normAutofit/>
          </a:bodyPr>
          <a:lstStyle>
            <a:lvl1pPr>
              <a:defRPr lang="it-IT" sz="2600">
                <a:solidFill>
                  <a:schemeClr val="lt1"/>
                </a:solidFill>
                <a:latin typeface="+mn-lt"/>
                <a:ea typeface="+mn-ea"/>
                <a:cs typeface="+mn-cs"/>
              </a:defRPr>
            </a:lvl1pPr>
          </a:lstStyle>
          <a:p>
            <a:pPr marL="0" lvl="0" algn="ctr" defTabSz="914400"/>
            <a:r>
              <a:rPr lang="it-IT"/>
              <a:t>Fare clic per modificare lo stile del titolo</a:t>
            </a:r>
          </a:p>
        </p:txBody>
      </p:sp>
    </p:spTree>
    <p:extLst>
      <p:ext uri="{BB962C8B-B14F-4D97-AF65-F5344CB8AC3E}">
        <p14:creationId xmlns:p14="http://schemas.microsoft.com/office/powerpoint/2010/main" val="4290973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oto a tutta slide">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0"/>
            <a:ext cx="12192000" cy="6858000"/>
          </a:xfrm>
          <a:solidFill>
            <a:srgbClr val="C6C6C6"/>
          </a:solidFill>
        </p:spPr>
        <p:txBody>
          <a:bodyPr/>
          <a:lstStyle>
            <a:lvl1pPr marL="0" indent="0">
              <a:buNone/>
              <a:defRPr/>
            </a:lvl1pPr>
          </a:lstStyle>
          <a:p>
            <a:endParaRPr lang="it-IT"/>
          </a:p>
        </p:txBody>
      </p:sp>
      <p:sp>
        <p:nvSpPr>
          <p:cNvPr id="2" name="Titolo 1"/>
          <p:cNvSpPr>
            <a:spLocks noGrp="1"/>
          </p:cNvSpPr>
          <p:nvPr>
            <p:ph type="title"/>
          </p:nvPr>
        </p:nvSpPr>
        <p:spPr>
          <a:xfrm>
            <a:off x="874391" y="609600"/>
            <a:ext cx="3240000" cy="3240000"/>
          </a:xfrm>
          <a:prstGeom prst="ellipse">
            <a:avLst/>
          </a:prstGeom>
          <a:solidFill>
            <a:srgbClr val="FFD5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144000" tIns="108000" rIns="144000" bIns="108000" rtlCol="0" anchor="ctr">
            <a:normAutofit/>
          </a:bodyPr>
          <a:lstStyle>
            <a:lvl1pPr>
              <a:defRPr lang="it-IT" sz="2600">
                <a:solidFill>
                  <a:schemeClr val="lt1"/>
                </a:solidFill>
                <a:latin typeface="+mn-lt"/>
                <a:ea typeface="+mn-ea"/>
                <a:cs typeface="+mn-cs"/>
              </a:defRPr>
            </a:lvl1pPr>
          </a:lstStyle>
          <a:p>
            <a:pPr marL="0" lvl="0" algn="ctr" defTabSz="914400"/>
            <a:r>
              <a:rPr lang="it-IT"/>
              <a:t>Fare clic per modificare lo stile del titolo</a:t>
            </a:r>
          </a:p>
        </p:txBody>
      </p:sp>
    </p:spTree>
    <p:extLst>
      <p:ext uri="{BB962C8B-B14F-4D97-AF65-F5344CB8AC3E}">
        <p14:creationId xmlns:p14="http://schemas.microsoft.com/office/powerpoint/2010/main" val="344616584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progetto">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196ED67F-382A-4737-AF1C-676A922EA1CA}" type="slidenum">
              <a:rPr lang="it-IT" smtClean="0"/>
              <a:pPr/>
              <a:t>‹N›</a:t>
            </a:fld>
            <a:endParaRPr lang="it-IT"/>
          </a:p>
        </p:txBody>
      </p:sp>
      <p:sp>
        <p:nvSpPr>
          <p:cNvPr id="3" name="Segnaposto immagine 2"/>
          <p:cNvSpPr>
            <a:spLocks noGrp="1"/>
          </p:cNvSpPr>
          <p:nvPr>
            <p:ph type="pic" sz="quarter" idx="14"/>
          </p:nvPr>
        </p:nvSpPr>
        <p:spPr>
          <a:xfrm>
            <a:off x="0" y="0"/>
            <a:ext cx="6209955" cy="685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FD500"/>
          </a:solidFill>
        </p:spPr>
        <p:txBody>
          <a:bodyPr/>
          <a:lstStyle>
            <a:lvl1pPr marL="0" indent="0">
              <a:buNone/>
              <a:defRPr/>
            </a:lvl1pPr>
          </a:lstStyle>
          <a:p>
            <a:endParaRPr lang="it-IT"/>
          </a:p>
        </p:txBody>
      </p:sp>
      <p:sp>
        <p:nvSpPr>
          <p:cNvPr id="4" name="Segnaposto contenuto 3"/>
          <p:cNvSpPr>
            <a:spLocks noGrp="1"/>
          </p:cNvSpPr>
          <p:nvPr>
            <p:ph sz="half" idx="2"/>
          </p:nvPr>
        </p:nvSpPr>
        <p:spPr>
          <a:xfrm>
            <a:off x="4251600" y="1555200"/>
            <a:ext cx="3682800" cy="3682800"/>
          </a:xfrm>
          <a:prstGeom prst="ellipse">
            <a:avLst/>
          </a:prstGeom>
          <a:solidFill>
            <a:srgbClr val="C6C6C6"/>
          </a:solidFill>
        </p:spPr>
        <p:txBody>
          <a:bodyPr/>
          <a:lstStyle>
            <a:lvl1pPr marL="0" indent="0">
              <a:buNone/>
              <a:defRPr/>
            </a:lvl1pPr>
          </a:lstStyle>
          <a:p>
            <a:pPr lvl="0"/>
            <a:endParaRPr lang="it-IT"/>
          </a:p>
        </p:txBody>
      </p:sp>
      <p:sp>
        <p:nvSpPr>
          <p:cNvPr id="5" name="Titolo 4"/>
          <p:cNvSpPr>
            <a:spLocks noGrp="1"/>
          </p:cNvSpPr>
          <p:nvPr>
            <p:ph type="title"/>
          </p:nvPr>
        </p:nvSpPr>
        <p:spPr>
          <a:xfrm>
            <a:off x="0" y="4672800"/>
            <a:ext cx="3600000" cy="1080000"/>
          </a:xfr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144000" tIns="108000" rIns="144000" bIns="108000" rtlCol="0" anchor="ctr">
            <a:normAutofit/>
          </a:bodyPr>
          <a:lstStyle>
            <a:lvl1pPr algn="l">
              <a:defRPr lang="it-IT" sz="2600" b="1" i="0">
                <a:solidFill>
                  <a:schemeClr val="lt1"/>
                </a:solidFill>
                <a:latin typeface="+mn-lt"/>
                <a:ea typeface="+mn-ea"/>
                <a:cs typeface="+mn-cs"/>
              </a:defRPr>
            </a:lvl1pPr>
          </a:lstStyle>
          <a:p>
            <a:pPr marL="0" lvl="0" algn="ctr" defTabSz="914400"/>
            <a:r>
              <a:rPr lang="it-IT"/>
              <a:t>Fare clic per modificare lo stile del titolo</a:t>
            </a:r>
          </a:p>
        </p:txBody>
      </p:sp>
      <p:sp>
        <p:nvSpPr>
          <p:cNvPr id="8" name="Segnaposto tabella 7"/>
          <p:cNvSpPr>
            <a:spLocks noGrp="1"/>
          </p:cNvSpPr>
          <p:nvPr>
            <p:ph type="tbl" sz="quarter" idx="15"/>
          </p:nvPr>
        </p:nvSpPr>
        <p:spPr>
          <a:xfrm>
            <a:off x="8138156" y="522513"/>
            <a:ext cx="3409410" cy="3826800"/>
          </a:xfrm>
        </p:spPr>
        <p:txBody>
          <a:bodyPr anchor="ctr" anchorCtr="0">
            <a:normAutofit/>
          </a:bodyPr>
          <a:lstStyle>
            <a:lvl1pPr>
              <a:defRPr sz="1300">
                <a:latin typeface="Calibri" panose="020F0502020204030204" pitchFamily="34" charset="0"/>
              </a:defRPr>
            </a:lvl1pPr>
          </a:lstStyle>
          <a:p>
            <a:endParaRPr lang="it-IT"/>
          </a:p>
        </p:txBody>
      </p:sp>
      <p:sp>
        <p:nvSpPr>
          <p:cNvPr id="12" name="Segnaposto grafico 11"/>
          <p:cNvSpPr>
            <a:spLocks noGrp="1"/>
          </p:cNvSpPr>
          <p:nvPr>
            <p:ph type="chart" sz="quarter" idx="16"/>
          </p:nvPr>
        </p:nvSpPr>
        <p:spPr>
          <a:xfrm>
            <a:off x="8138156" y="5224645"/>
            <a:ext cx="3409409" cy="763587"/>
          </a:xfrm>
        </p:spPr>
        <p:txBody>
          <a:bodyPr anchor="ctr" anchorCtr="0">
            <a:normAutofit/>
          </a:bodyPr>
          <a:lstStyle>
            <a:lvl1pPr>
              <a:defRPr sz="1300">
                <a:latin typeface="Calibri" panose="020F0502020204030204" pitchFamily="34" charset="0"/>
              </a:defRPr>
            </a:lvl1pPr>
          </a:lstStyle>
          <a:p>
            <a:endParaRPr lang="it-IT"/>
          </a:p>
        </p:txBody>
      </p:sp>
      <p:sp>
        <p:nvSpPr>
          <p:cNvPr id="14" name="Segnaposto tabella 13"/>
          <p:cNvSpPr>
            <a:spLocks noGrp="1"/>
          </p:cNvSpPr>
          <p:nvPr>
            <p:ph type="tbl" sz="quarter" idx="17"/>
          </p:nvPr>
        </p:nvSpPr>
        <p:spPr>
          <a:xfrm>
            <a:off x="8138835" y="4506688"/>
            <a:ext cx="3409409" cy="557213"/>
          </a:xfrm>
        </p:spPr>
        <p:txBody>
          <a:bodyPr anchor="ctr" anchorCtr="0">
            <a:normAutofit/>
          </a:bodyPr>
          <a:lstStyle>
            <a:lvl1pPr>
              <a:defRPr sz="1300">
                <a:latin typeface="Calibri" panose="020F0502020204030204" pitchFamily="34" charset="0"/>
              </a:defRPr>
            </a:lvl1pPr>
          </a:lstStyle>
          <a:p>
            <a:endParaRPr lang="it-IT"/>
          </a:p>
        </p:txBody>
      </p:sp>
    </p:spTree>
    <p:extLst>
      <p:ext uri="{BB962C8B-B14F-4D97-AF65-F5344CB8AC3E}">
        <p14:creationId xmlns:p14="http://schemas.microsoft.com/office/powerpoint/2010/main" val="18533800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ggetto 6" hidden="1">
            <a:extLst>
              <a:ext uri="{FF2B5EF4-FFF2-40B4-BE49-F238E27FC236}">
                <a16:creationId xmlns:a16="http://schemas.microsoft.com/office/drawing/2014/main" id="{175467EF-CAA7-4CDB-ACCB-4C35FC21C88B}"/>
              </a:ext>
            </a:extLst>
          </p:cNvPr>
          <p:cNvGraphicFramePr>
            <a:graphicFrameLocks noChangeAspect="1"/>
          </p:cNvGraphicFramePr>
          <p:nvPr userDrawn="1">
            <p:custDataLst>
              <p:tags r:id="rId12"/>
            </p:custDataLst>
            <p:extLst>
              <p:ext uri="{D42A27DB-BD31-4B8C-83A1-F6EECF244321}">
                <p14:modId xmlns:p14="http://schemas.microsoft.com/office/powerpoint/2010/main" val="3482298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13" imgW="421" imgH="423" progId="TCLayout.ActiveDocument.1">
                  <p:embed/>
                </p:oleObj>
              </mc:Choice>
              <mc:Fallback>
                <p:oleObj name="Diapositiva think-cell" r:id="rId13" imgW="421" imgH="423" progId="TCLayout.ActiveDocument.1">
                  <p:embed/>
                  <p:pic>
                    <p:nvPicPr>
                      <p:cNvPr id="7" name="Oggetto 6" hidden="1">
                        <a:extLst>
                          <a:ext uri="{FF2B5EF4-FFF2-40B4-BE49-F238E27FC236}">
                            <a16:creationId xmlns:a16="http://schemas.microsoft.com/office/drawing/2014/main" id="{175467EF-CAA7-4CDB-ACCB-4C35FC21C88B}"/>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pic>
        <p:nvPicPr>
          <p:cNvPr id="9" name="Immagin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Segnaposto titolo 1"/>
          <p:cNvSpPr>
            <a:spLocks noGrp="1"/>
          </p:cNvSpPr>
          <p:nvPr>
            <p:ph type="title"/>
          </p:nvPr>
        </p:nvSpPr>
        <p:spPr>
          <a:xfrm>
            <a:off x="640800" y="172800"/>
            <a:ext cx="10731600" cy="777600"/>
          </a:xfrm>
          <a:prstGeom prst="rect">
            <a:avLst/>
          </a:prstGeom>
        </p:spPr>
        <p:txBody>
          <a:bodyPr vert="horz" lIns="90000" tIns="45720" rIns="90000" bIns="45720" rtlCol="0" anchor="ctr">
            <a:normAutofit/>
          </a:bodyPr>
          <a:lstStyle/>
          <a:p>
            <a:r>
              <a:rPr lang="it-IT"/>
              <a:t>Fare clic per modificare </a:t>
            </a:r>
            <a:br>
              <a:rPr lang="it-IT"/>
            </a:br>
            <a:r>
              <a:rPr lang="it-IT"/>
              <a:t>lo stile del titolo</a:t>
            </a:r>
          </a:p>
        </p:txBody>
      </p:sp>
      <p:sp>
        <p:nvSpPr>
          <p:cNvPr id="3" name="Segnaposto testo 2"/>
          <p:cNvSpPr>
            <a:spLocks noGrp="1"/>
          </p:cNvSpPr>
          <p:nvPr>
            <p:ph type="body" idx="1"/>
          </p:nvPr>
        </p:nvSpPr>
        <p:spPr>
          <a:xfrm>
            <a:off x="640800" y="1600202"/>
            <a:ext cx="10731600" cy="4321874"/>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p:txBody>
      </p:sp>
      <p:sp>
        <p:nvSpPr>
          <p:cNvPr id="6"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‹N›</a:t>
            </a:fld>
            <a:endParaRPr lang="it-IT"/>
          </a:p>
        </p:txBody>
      </p:sp>
      <p:pic>
        <p:nvPicPr>
          <p:cNvPr id="5" name="Immagine 4" descr="Eni_ML_CMYB.eps"/>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71513" y="6067096"/>
            <a:ext cx="500887" cy="612000"/>
          </a:xfrm>
          <a:prstGeom prst="rect">
            <a:avLst/>
          </a:prstGeom>
        </p:spPr>
      </p:pic>
      <p:cxnSp>
        <p:nvCxnSpPr>
          <p:cNvPr id="10" name="Connettore 1 3"/>
          <p:cNvCxnSpPr/>
          <p:nvPr userDrawn="1"/>
        </p:nvCxnSpPr>
        <p:spPr>
          <a:xfrm>
            <a:off x="0" y="823674"/>
            <a:ext cx="6003131" cy="6389"/>
          </a:xfrm>
          <a:prstGeom prst="line">
            <a:avLst/>
          </a:prstGeom>
          <a:ln>
            <a:solidFill>
              <a:srgbClr val="FFD5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631959"/>
      </p:ext>
    </p:extLst>
  </p:cSld>
  <p:clrMap bg1="lt1" tx1="dk1" bg2="lt2" tx2="dk2" accent1="accent1" accent2="accent2" accent3="accent3" accent4="accent4" accent5="accent5" accent6="accent6" hlink="hlink" folHlink="folHlink"/>
  <p:sldLayoutIdLst>
    <p:sldLayoutId id="2147483667" r:id="rId1"/>
    <p:sldLayoutId id="2147483663" r:id="rId2"/>
    <p:sldLayoutId id="2147483685" r:id="rId3"/>
    <p:sldLayoutId id="2147483717" r:id="rId4"/>
    <p:sldLayoutId id="2147483715" r:id="rId5"/>
    <p:sldLayoutId id="2147483686" r:id="rId6"/>
    <p:sldLayoutId id="2147483700" r:id="rId7"/>
    <p:sldLayoutId id="2147483718" r:id="rId8"/>
    <p:sldLayoutId id="2147483684" r:id="rId9"/>
    <p:sldLayoutId id="2147483716" r:id="rId10"/>
  </p:sldLayoutIdLst>
  <p:transition spd="slow">
    <p:fade/>
  </p:transition>
  <p:hf hdr="0" ftr="0" dt="0"/>
  <p:txStyles>
    <p:title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p:titleStyle>
    <p:body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docx"/><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package" Target="../embeddings/Microsoft_Excel_Worksheet3.xlsx"/><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12.xml"/><Relationship Id="rId18" Type="http://schemas.openxmlformats.org/officeDocument/2006/relationships/slide" Target="slide4.xml"/><Relationship Id="rId26" Type="http://schemas.openxmlformats.org/officeDocument/2006/relationships/slide" Target="slide29.xml"/><Relationship Id="rId3" Type="http://schemas.openxmlformats.org/officeDocument/2006/relationships/slide" Target="slide18.xml"/><Relationship Id="rId21" Type="http://schemas.openxmlformats.org/officeDocument/2006/relationships/slide" Target="slide24.xml"/><Relationship Id="rId7" Type="http://schemas.openxmlformats.org/officeDocument/2006/relationships/slide" Target="slide22.xml"/><Relationship Id="rId12" Type="http://schemas.openxmlformats.org/officeDocument/2006/relationships/slide" Target="slide11.xml"/><Relationship Id="rId17" Type="http://schemas.openxmlformats.org/officeDocument/2006/relationships/slide" Target="slide17.xml"/><Relationship Id="rId25" Type="http://schemas.openxmlformats.org/officeDocument/2006/relationships/slide" Target="slide28.xml"/><Relationship Id="rId2" Type="http://schemas.openxmlformats.org/officeDocument/2006/relationships/image" Target="../media/image7.jpeg"/><Relationship Id="rId16" Type="http://schemas.openxmlformats.org/officeDocument/2006/relationships/slide" Target="slide16.xml"/><Relationship Id="rId20"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9.xml"/><Relationship Id="rId24" Type="http://schemas.openxmlformats.org/officeDocument/2006/relationships/slide" Target="slide27.xml"/><Relationship Id="rId5" Type="http://schemas.openxmlformats.org/officeDocument/2006/relationships/slide" Target="slide20.xml"/><Relationship Id="rId15" Type="http://schemas.openxmlformats.org/officeDocument/2006/relationships/slide" Target="slide14.xml"/><Relationship Id="rId23" Type="http://schemas.openxmlformats.org/officeDocument/2006/relationships/slide" Target="slide26.xml"/><Relationship Id="rId10" Type="http://schemas.openxmlformats.org/officeDocument/2006/relationships/slide" Target="slide8.xml"/><Relationship Id="rId19" Type="http://schemas.openxmlformats.org/officeDocument/2006/relationships/slide" Target="slide5.xml"/><Relationship Id="rId4" Type="http://schemas.openxmlformats.org/officeDocument/2006/relationships/slide" Target="slide19.xml"/><Relationship Id="rId9" Type="http://schemas.openxmlformats.org/officeDocument/2006/relationships/slide" Target="slide7.xml"/><Relationship Id="rId14" Type="http://schemas.openxmlformats.org/officeDocument/2006/relationships/slide" Target="slide13.xml"/><Relationship Id="rId22" Type="http://schemas.openxmlformats.org/officeDocument/2006/relationships/slide" Target="slide25.xml"/><Relationship Id="rId27" Type="http://schemas.openxmlformats.org/officeDocument/2006/relationships/slide" Target="slide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ispa.sharepoint.com/:x:/r/sites/VendorDevelopment-FAQ/Documenti%20condivisi/General/RICHIESTE%20FB%20DA%20METTERE%20IN%20OBSOLETO.xlsx?d=w07ec4da51ccc4d30a45d5bc12f2d88d2&amp;csf=1&amp;web=1&amp;e=5vlxq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mailto:SD_VMS@eni.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package" Target="../embeddings/Microsoft_Excel_Worksheet1.xlsx"/><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package" Target="../embeddings/Microsoft_Excel_Worksheet2.xlsx"/></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a:extLst>
              <a:ext uri="{FF2B5EF4-FFF2-40B4-BE49-F238E27FC236}">
                <a16:creationId xmlns:a16="http://schemas.microsoft.com/office/drawing/2014/main" id="{6C693FF4-0036-4102-B203-EC063E3F0D2F}"/>
              </a:ext>
            </a:extLst>
          </p:cNvPr>
          <p:cNvGraphicFramePr>
            <a:graphicFrameLocks noChangeAspect="1"/>
          </p:cNvGraphicFramePr>
          <p:nvPr>
            <p:custDataLst>
              <p:tags r:id="rId1"/>
            </p:custDataLst>
            <p:extLst>
              <p:ext uri="{D42A27DB-BD31-4B8C-83A1-F6EECF244321}">
                <p14:modId xmlns:p14="http://schemas.microsoft.com/office/powerpoint/2010/main" val="3677212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421" imgH="423" progId="TCLayout.ActiveDocument.1">
                  <p:embed/>
                </p:oleObj>
              </mc:Choice>
              <mc:Fallback>
                <p:oleObj name="Diapositiva think-cell" r:id="rId4" imgW="421" imgH="423" progId="TCLayout.ActiveDocument.1">
                  <p:embed/>
                  <p:pic>
                    <p:nvPicPr>
                      <p:cNvPr id="4" name="Oggetto 3" hidden="1">
                        <a:extLst>
                          <a:ext uri="{FF2B5EF4-FFF2-40B4-BE49-F238E27FC236}">
                            <a16:creationId xmlns:a16="http://schemas.microsoft.com/office/drawing/2014/main" id="{6C693FF4-0036-4102-B203-EC063E3F0D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olo 7"/>
          <p:cNvSpPr>
            <a:spLocks noGrp="1"/>
          </p:cNvSpPr>
          <p:nvPr>
            <p:ph type="ctrTitle"/>
          </p:nvPr>
        </p:nvSpPr>
        <p:spPr/>
        <p:txBody>
          <a:bodyPr vert="horz"/>
          <a:lstStyle/>
          <a:p>
            <a:r>
              <a:rPr lang="it-IT"/>
              <a:t>FAQ </a:t>
            </a:r>
          </a:p>
        </p:txBody>
      </p:sp>
      <p:sp>
        <p:nvSpPr>
          <p:cNvPr id="9" name="Sottotitolo 8"/>
          <p:cNvSpPr>
            <a:spLocks noGrp="1"/>
          </p:cNvSpPr>
          <p:nvPr>
            <p:ph type="subTitle" idx="1"/>
          </p:nvPr>
        </p:nvSpPr>
        <p:spPr/>
        <p:txBody>
          <a:bodyPr/>
          <a:lstStyle/>
          <a:p>
            <a:r>
              <a:rPr lang="it-IT"/>
              <a:t>San Donato Milanese</a:t>
            </a:r>
            <a:endParaRPr lang="it-IT">
              <a:highlight>
                <a:srgbClr val="FFFF00"/>
              </a:highlight>
            </a:endParaRPr>
          </a:p>
        </p:txBody>
      </p:sp>
    </p:spTree>
    <p:extLst>
      <p:ext uri="{BB962C8B-B14F-4D97-AF65-F5344CB8AC3E}">
        <p14:creationId xmlns:p14="http://schemas.microsoft.com/office/powerpoint/2010/main" val="59184726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QUALI SONO I RIFERIMENTI NORMATIVI PER I FB DI ESECUZIONE? </a:t>
            </a:r>
            <a:endParaRPr lang="it-IT" dirty="0">
              <a:latin typeface="EniTabReg" panose="02000506030000020004" pitchFamily="50" charset="0"/>
            </a:endParaRP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10</a:t>
            </a:fld>
            <a:endParaRPr lang="it-IT"/>
          </a:p>
        </p:txBody>
      </p:sp>
      <p:pic>
        <p:nvPicPr>
          <p:cNvPr id="6" name="Immagine 5">
            <a:extLst>
              <a:ext uri="{FF2B5EF4-FFF2-40B4-BE49-F238E27FC236}">
                <a16:creationId xmlns:a16="http://schemas.microsoft.com/office/drawing/2014/main" id="{A0997A6C-DD00-4A20-8417-98910AF5CA32}"/>
              </a:ext>
            </a:extLst>
          </p:cNvPr>
          <p:cNvPicPr>
            <a:picLocks noChangeAspect="1"/>
          </p:cNvPicPr>
          <p:nvPr/>
        </p:nvPicPr>
        <p:blipFill rotWithShape="1">
          <a:blip r:embed="rId2"/>
          <a:srcRect l="22154" t="18483" r="30769" b="7436"/>
          <a:stretch/>
        </p:blipFill>
        <p:spPr>
          <a:xfrm>
            <a:off x="616226" y="914593"/>
            <a:ext cx="5739618" cy="5077968"/>
          </a:xfrm>
          <a:prstGeom prst="rect">
            <a:avLst/>
          </a:prstGeom>
        </p:spPr>
      </p:pic>
      <p:sp>
        <p:nvSpPr>
          <p:cNvPr id="9" name="Rettangolo 8">
            <a:extLst>
              <a:ext uri="{FF2B5EF4-FFF2-40B4-BE49-F238E27FC236}">
                <a16:creationId xmlns:a16="http://schemas.microsoft.com/office/drawing/2014/main" id="{13331B00-5E90-4F90-A638-DCDD989DB532}"/>
              </a:ext>
            </a:extLst>
          </p:cNvPr>
          <p:cNvSpPr/>
          <p:nvPr/>
        </p:nvSpPr>
        <p:spPr>
          <a:xfrm>
            <a:off x="616226" y="5984926"/>
            <a:ext cx="6791090" cy="369332"/>
          </a:xfrm>
          <a:prstGeom prst="rect">
            <a:avLst/>
          </a:prstGeom>
        </p:spPr>
        <p:txBody>
          <a:bodyPr wrap="none">
            <a:spAutoFit/>
          </a:bodyPr>
          <a:lstStyle/>
          <a:p>
            <a:r>
              <a:rPr lang="it-IT" u="sng" dirty="0">
                <a:solidFill>
                  <a:srgbClr val="000000"/>
                </a:solidFill>
                <a:latin typeface="EniTabReg" panose="02000506030000020004" pitchFamily="50" charset="0"/>
              </a:rPr>
              <a:t>Fonte</a:t>
            </a:r>
            <a:r>
              <a:rPr lang="it-IT" dirty="0">
                <a:solidFill>
                  <a:srgbClr val="000000"/>
                </a:solidFill>
                <a:latin typeface="EniTabReg" panose="02000506030000020004" pitchFamily="50" charset="0"/>
              </a:rPr>
              <a:t>: </a:t>
            </a:r>
            <a:r>
              <a:rPr lang="it-IT" dirty="0">
                <a:latin typeface="EniTabReg" panose="02000506030000020004" pitchFamily="50" charset="0"/>
              </a:rPr>
              <a:t> </a:t>
            </a:r>
            <a:r>
              <a:rPr lang="it-IT" i="1" dirty="0">
                <a:latin typeface="EniTabReg" panose="02000506030000020004" pitchFamily="50" charset="0"/>
              </a:rPr>
              <a:t>Gestione dei contratti post-assegnazione </a:t>
            </a:r>
            <a:r>
              <a:rPr lang="it-IT" dirty="0">
                <a:latin typeface="EniTabReg" panose="02000506030000020004" pitchFamily="50" charset="0"/>
              </a:rPr>
              <a:t>- </a:t>
            </a:r>
            <a:r>
              <a:rPr lang="it-IT" dirty="0">
                <a:solidFill>
                  <a:srgbClr val="000000"/>
                </a:solidFill>
                <a:latin typeface="EniTabReg" panose="02000506030000020004" pitchFamily="50" charset="0"/>
              </a:rPr>
              <a:t>pro </a:t>
            </a:r>
            <a:r>
              <a:rPr lang="it-IT" dirty="0" err="1">
                <a:solidFill>
                  <a:srgbClr val="000000"/>
                </a:solidFill>
                <a:latin typeface="EniTabReg" panose="02000506030000020004" pitchFamily="50" charset="0"/>
              </a:rPr>
              <a:t>pr</a:t>
            </a:r>
            <a:r>
              <a:rPr lang="it-IT" dirty="0">
                <a:solidFill>
                  <a:srgbClr val="000000"/>
                </a:solidFill>
                <a:latin typeface="EniTabReg" panose="02000506030000020004" pitchFamily="50" charset="0"/>
              </a:rPr>
              <a:t> 001 </a:t>
            </a:r>
            <a:r>
              <a:rPr lang="it-IT" dirty="0" err="1">
                <a:solidFill>
                  <a:srgbClr val="000000"/>
                </a:solidFill>
                <a:latin typeface="EniTabReg" panose="02000506030000020004" pitchFamily="50" charset="0"/>
              </a:rPr>
              <a:t>eni</a:t>
            </a:r>
            <a:r>
              <a:rPr lang="it-IT" dirty="0">
                <a:solidFill>
                  <a:srgbClr val="000000"/>
                </a:solidFill>
                <a:latin typeface="EniTabReg" panose="02000506030000020004" pitchFamily="50" charset="0"/>
              </a:rPr>
              <a:t> spa r04 </a:t>
            </a:r>
            <a:endParaRPr lang="it-IT" dirty="0">
              <a:latin typeface="EniTabReg" panose="02000506030000020004" pitchFamily="50" charset="0"/>
            </a:endParaRPr>
          </a:p>
        </p:txBody>
      </p:sp>
      <p:sp>
        <p:nvSpPr>
          <p:cNvPr id="10" name="Rettangolo 9">
            <a:extLst>
              <a:ext uri="{FF2B5EF4-FFF2-40B4-BE49-F238E27FC236}">
                <a16:creationId xmlns:a16="http://schemas.microsoft.com/office/drawing/2014/main" id="{379648C4-E183-47A3-BE87-02C68F2D9774}"/>
              </a:ext>
            </a:extLst>
          </p:cNvPr>
          <p:cNvSpPr/>
          <p:nvPr/>
        </p:nvSpPr>
        <p:spPr>
          <a:xfrm>
            <a:off x="6513480" y="973870"/>
            <a:ext cx="5409819" cy="4801314"/>
          </a:xfrm>
          <a:prstGeom prst="rect">
            <a:avLst/>
          </a:prstGeom>
        </p:spPr>
        <p:txBody>
          <a:bodyPr wrap="square">
            <a:spAutoFit/>
          </a:bodyPr>
          <a:lstStyle/>
          <a:p>
            <a:pPr algn="just"/>
            <a:r>
              <a:rPr lang="it-IT" dirty="0">
                <a:solidFill>
                  <a:srgbClr val="000000"/>
                </a:solidFill>
                <a:latin typeface="EniTabReg" panose="02000506030000020004" pitchFamily="50" charset="0"/>
              </a:rPr>
              <a:t>Il processo di feedback si basa su </a:t>
            </a:r>
            <a:r>
              <a:rPr lang="it-IT" b="1" dirty="0">
                <a:solidFill>
                  <a:srgbClr val="CA0538"/>
                </a:solidFill>
                <a:latin typeface="EniTabReg" panose="02000506030000020004" pitchFamily="50" charset="0"/>
              </a:rPr>
              <a:t>criteri chiave </a:t>
            </a:r>
            <a:r>
              <a:rPr lang="it-IT" dirty="0">
                <a:solidFill>
                  <a:srgbClr val="000000"/>
                </a:solidFill>
                <a:latin typeface="EniTabReg" panose="02000506030000020004" pitchFamily="50" charset="0"/>
              </a:rPr>
              <a:t>per la valutazione della performance del fornitore aggiudicatario ed è finalizzato a:</a:t>
            </a:r>
          </a:p>
          <a:p>
            <a:pPr algn="just"/>
            <a:endParaRPr lang="en-US">
              <a:solidFill>
                <a:srgbClr val="000000"/>
              </a:solidFill>
              <a:latin typeface="EniTabReg" panose="02000506030000020004" pitchFamily="50" charset="0"/>
            </a:endParaRPr>
          </a:p>
          <a:p>
            <a:pPr marL="285750" indent="-285750">
              <a:buClr>
                <a:srgbClr val="F3971B"/>
              </a:buClr>
              <a:buFont typeface="Arial" panose="020B0604020202020204" pitchFamily="34" charset="0"/>
              <a:buChar char="•"/>
            </a:pPr>
            <a:r>
              <a:rPr lang="it-IT" dirty="0">
                <a:solidFill>
                  <a:srgbClr val="000000"/>
                </a:solidFill>
                <a:latin typeface="EniTabReg" panose="02000506030000020004" pitchFamily="50" charset="0"/>
              </a:rPr>
              <a:t>raccogliere informazioni sul </a:t>
            </a:r>
            <a:r>
              <a:rPr lang="it-IT" u="sng" dirty="0">
                <a:solidFill>
                  <a:srgbClr val="000000"/>
                </a:solidFill>
                <a:latin typeface="EniTabReg" panose="02000506030000020004" pitchFamily="50" charset="0"/>
              </a:rPr>
              <a:t>comportamento del fornitore </a:t>
            </a:r>
            <a:r>
              <a:rPr lang="it-IT" dirty="0">
                <a:solidFill>
                  <a:srgbClr val="000000"/>
                </a:solidFill>
                <a:latin typeface="EniTabReg" panose="02000506030000020004" pitchFamily="50" charset="0"/>
              </a:rPr>
              <a:t>aggiudicatario nella fase esecutiva del contratto;</a:t>
            </a:r>
            <a:endParaRPr lang="en-US" dirty="0">
              <a:solidFill>
                <a:srgbClr val="000000"/>
              </a:solidFill>
              <a:latin typeface="EniTabReg" panose="02000506030000020004" pitchFamily="50" charset="0"/>
            </a:endParaRPr>
          </a:p>
          <a:p>
            <a:pPr marL="285750" indent="-285750">
              <a:buClr>
                <a:srgbClr val="F3971B"/>
              </a:buClr>
              <a:buFont typeface="Arial" panose="020B0604020202020204" pitchFamily="34" charset="0"/>
              <a:buChar char="•"/>
            </a:pPr>
            <a:r>
              <a:rPr lang="it-IT" u="sng" dirty="0">
                <a:solidFill>
                  <a:srgbClr val="000000"/>
                </a:solidFill>
                <a:latin typeface="EniTabReg" panose="02000506030000020004" pitchFamily="50" charset="0"/>
              </a:rPr>
              <a:t>misurare il livello della prestazione resa dal fornitore </a:t>
            </a:r>
            <a:r>
              <a:rPr lang="it-IT" dirty="0">
                <a:solidFill>
                  <a:srgbClr val="000000"/>
                </a:solidFill>
                <a:latin typeface="EniTabReg" panose="02000506030000020004" pitchFamily="50" charset="0"/>
              </a:rPr>
              <a:t>aggiudicatario anche in termini di rispondenza ai requisiti in materia di HSE;</a:t>
            </a:r>
            <a:endParaRPr lang="en-US">
              <a:solidFill>
                <a:srgbClr val="000000"/>
              </a:solidFill>
              <a:latin typeface="EniTabReg" panose="02000506030000020004" pitchFamily="50" charset="0"/>
            </a:endParaRPr>
          </a:p>
          <a:p>
            <a:pPr marL="285750" indent="-285750">
              <a:buClr>
                <a:srgbClr val="F3971B"/>
              </a:buClr>
              <a:buFont typeface="Arial" panose="020B0604020202020204" pitchFamily="34" charset="0"/>
              <a:buChar char="•"/>
            </a:pPr>
            <a:r>
              <a:rPr lang="it-IT" dirty="0">
                <a:solidFill>
                  <a:srgbClr val="000000"/>
                </a:solidFill>
                <a:latin typeface="EniTabReg" panose="02000506030000020004" pitchFamily="50" charset="0"/>
              </a:rPr>
              <a:t>acquisire indicazioni sul comportamento di tutti i soggetti che, per conto del fornitore aggiudicatario, hanno operato nell’ambito del contratto;</a:t>
            </a:r>
            <a:endParaRPr lang="en-US">
              <a:solidFill>
                <a:srgbClr val="000000"/>
              </a:solidFill>
              <a:latin typeface="EniTabReg" panose="02000506030000020004" pitchFamily="50" charset="0"/>
            </a:endParaRPr>
          </a:p>
          <a:p>
            <a:pPr algn="just"/>
            <a:r>
              <a:rPr lang="it-IT" dirty="0">
                <a:solidFill>
                  <a:srgbClr val="000000"/>
                </a:solidFill>
                <a:latin typeface="EniTabReg" panose="02000506030000020004" pitchFamily="50" charset="0"/>
              </a:rPr>
              <a:t>Il </a:t>
            </a:r>
            <a:r>
              <a:rPr lang="it-IT" b="1" dirty="0">
                <a:solidFill>
                  <a:srgbClr val="000000"/>
                </a:solidFill>
                <a:latin typeface="EniTabReg" panose="02000506030000020004" pitchFamily="50" charset="0"/>
              </a:rPr>
              <a:t>gestore del contratto </a:t>
            </a:r>
            <a:r>
              <a:rPr lang="it-IT" dirty="0">
                <a:solidFill>
                  <a:srgbClr val="000000"/>
                </a:solidFill>
                <a:latin typeface="EniTabReg" panose="02000506030000020004" pitchFamily="50" charset="0"/>
              </a:rPr>
              <a:t>cura il corretto svolgimento delle attività di compilazione del feedback, lo approva e ne gestisce la notifica al fornitore nei casi previsti dalla</a:t>
            </a:r>
          </a:p>
          <a:p>
            <a:pPr algn="just"/>
            <a:r>
              <a:rPr lang="it-IT" dirty="0">
                <a:solidFill>
                  <a:srgbClr val="000000"/>
                </a:solidFill>
                <a:latin typeface="EniTabReg" panose="02000506030000020004" pitchFamily="50" charset="0"/>
              </a:rPr>
              <a:t>normativa.</a:t>
            </a:r>
          </a:p>
        </p:txBody>
      </p:sp>
      <p:sp>
        <p:nvSpPr>
          <p:cNvPr id="11" name="Rettangolo con angoli arrotondati 10">
            <a:extLst>
              <a:ext uri="{FF2B5EF4-FFF2-40B4-BE49-F238E27FC236}">
                <a16:creationId xmlns:a16="http://schemas.microsoft.com/office/drawing/2014/main" id="{411F874B-D6C3-4D7D-9BC8-0C01F5C694D6}"/>
              </a:ext>
            </a:extLst>
          </p:cNvPr>
          <p:cNvSpPr/>
          <p:nvPr/>
        </p:nvSpPr>
        <p:spPr>
          <a:xfrm>
            <a:off x="4494296" y="3139705"/>
            <a:ext cx="1522880" cy="3693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arentesi graffa aperta 11">
            <a:extLst>
              <a:ext uri="{FF2B5EF4-FFF2-40B4-BE49-F238E27FC236}">
                <a16:creationId xmlns:a16="http://schemas.microsoft.com/office/drawing/2014/main" id="{DB15A353-F682-4967-9435-4FBD07F45EB5}"/>
              </a:ext>
            </a:extLst>
          </p:cNvPr>
          <p:cNvSpPr/>
          <p:nvPr/>
        </p:nvSpPr>
        <p:spPr>
          <a:xfrm>
            <a:off x="6261111" y="951578"/>
            <a:ext cx="252369" cy="4708510"/>
          </a:xfrm>
          <a:prstGeom prst="leftBrace">
            <a:avLst/>
          </a:prstGeom>
          <a:ln>
            <a:solidFill>
              <a:srgbClr val="CA05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59534465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41245" y="68971"/>
            <a:ext cx="10731605" cy="778099"/>
          </a:xfrm>
        </p:spPr>
        <p:txBody>
          <a:bodyPr>
            <a:normAutofit/>
          </a:bodyPr>
          <a:lstStyle/>
          <a:p>
            <a:r>
              <a:rPr lang="it-IT">
                <a:latin typeface="EniTabReg" panose="02000506030000020004" pitchFamily="50" charset="0"/>
              </a:rPr>
              <a:t>CHI SONO GLI ATTORI DELLA RILEVAZIONE DEL FB DI ESECUZIONE?</a:t>
            </a: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11</a:t>
            </a:fld>
            <a:endParaRPr lang="it-IT"/>
          </a:p>
        </p:txBody>
      </p:sp>
      <p:sp>
        <p:nvSpPr>
          <p:cNvPr id="6" name="Rettangolo 5">
            <a:extLst>
              <a:ext uri="{FF2B5EF4-FFF2-40B4-BE49-F238E27FC236}">
                <a16:creationId xmlns:a16="http://schemas.microsoft.com/office/drawing/2014/main" id="{40484F9A-5773-450F-BC09-AAFD7D5059E1}"/>
              </a:ext>
            </a:extLst>
          </p:cNvPr>
          <p:cNvSpPr/>
          <p:nvPr/>
        </p:nvSpPr>
        <p:spPr>
          <a:xfrm>
            <a:off x="649584" y="4717918"/>
            <a:ext cx="10982783" cy="1015663"/>
          </a:xfrm>
          <a:prstGeom prst="rect">
            <a:avLst/>
          </a:prstGeom>
        </p:spPr>
        <p:txBody>
          <a:bodyPr wrap="square">
            <a:spAutoFit/>
          </a:bodyPr>
          <a:lstStyle/>
          <a:p>
            <a:pPr algn="just"/>
            <a:r>
              <a:rPr lang="it-IT" sz="2000">
                <a:latin typeface="EniTabReg" panose="02000506030000020004" pitchFamily="50" charset="0"/>
              </a:rPr>
              <a:t>La figura di </a:t>
            </a:r>
            <a:r>
              <a:rPr lang="it-IT" sz="2000" i="1">
                <a:latin typeface="EniTabReg" panose="02000506030000020004" pitchFamily="50" charset="0"/>
              </a:rPr>
              <a:t>compilatore feedback </a:t>
            </a:r>
            <a:r>
              <a:rPr lang="it-IT" sz="2000">
                <a:latin typeface="EniTabReg" panose="02000506030000020004" pitchFamily="50" charset="0"/>
              </a:rPr>
              <a:t>di esecuzione è individuata dal gestore del contratto: può coincidere con l’unità utilizzatrice. Il gestore del contratto cura il corretto svolgimento delle attività di compilazione del feedback, lo approva e ne gestisce la notifica al fornitore. </a:t>
            </a:r>
          </a:p>
        </p:txBody>
      </p:sp>
      <p:sp>
        <p:nvSpPr>
          <p:cNvPr id="10" name="Rettangolo 9">
            <a:extLst>
              <a:ext uri="{FF2B5EF4-FFF2-40B4-BE49-F238E27FC236}">
                <a16:creationId xmlns:a16="http://schemas.microsoft.com/office/drawing/2014/main" id="{00A463A2-0576-4037-B146-12395E2128F3}"/>
              </a:ext>
            </a:extLst>
          </p:cNvPr>
          <p:cNvSpPr/>
          <p:nvPr/>
        </p:nvSpPr>
        <p:spPr>
          <a:xfrm>
            <a:off x="649584" y="2926576"/>
            <a:ext cx="10982783" cy="707886"/>
          </a:xfrm>
          <a:prstGeom prst="rect">
            <a:avLst/>
          </a:prstGeom>
        </p:spPr>
        <p:txBody>
          <a:bodyPr wrap="square">
            <a:spAutoFit/>
          </a:bodyPr>
          <a:lstStyle/>
          <a:p>
            <a:pPr algn="just"/>
            <a:r>
              <a:rPr lang="it-IT" sz="2000" b="1">
                <a:solidFill>
                  <a:srgbClr val="CA0538"/>
                </a:solidFill>
                <a:latin typeface="EniTabReg" panose="02000506030000020004" pitchFamily="50" charset="0"/>
              </a:rPr>
              <a:t>Unità gestore </a:t>
            </a:r>
            <a:r>
              <a:rPr lang="it-IT" sz="2000">
                <a:latin typeface="EniTabReg" panose="02000506030000020004" pitchFamily="50" charset="0"/>
              </a:rPr>
              <a:t>cura la ricezione di notifiche delle unità utilizzatrici riguardanti eventuali anomalie rilevate durante l’esecuzione del contratto, anche ai fini dell’emissione del feedback</a:t>
            </a:r>
          </a:p>
        </p:txBody>
      </p:sp>
      <p:sp>
        <p:nvSpPr>
          <p:cNvPr id="11" name="Rettangolo 10">
            <a:extLst>
              <a:ext uri="{FF2B5EF4-FFF2-40B4-BE49-F238E27FC236}">
                <a16:creationId xmlns:a16="http://schemas.microsoft.com/office/drawing/2014/main" id="{AD4648EC-EC8D-4550-83FF-B7A46C967E57}"/>
              </a:ext>
            </a:extLst>
          </p:cNvPr>
          <p:cNvSpPr/>
          <p:nvPr/>
        </p:nvSpPr>
        <p:spPr>
          <a:xfrm>
            <a:off x="616225" y="1515653"/>
            <a:ext cx="11016141" cy="1015663"/>
          </a:xfrm>
          <a:prstGeom prst="rect">
            <a:avLst/>
          </a:prstGeom>
        </p:spPr>
        <p:txBody>
          <a:bodyPr wrap="square">
            <a:spAutoFit/>
          </a:bodyPr>
          <a:lstStyle/>
          <a:p>
            <a:pPr algn="just"/>
            <a:r>
              <a:rPr lang="it-IT" sz="2000" b="1">
                <a:solidFill>
                  <a:srgbClr val="CA0538"/>
                </a:solidFill>
                <a:latin typeface="EniTabReg" panose="02000506030000020004" pitchFamily="50" charset="0"/>
              </a:rPr>
              <a:t>Unità ricevente</a:t>
            </a:r>
            <a:r>
              <a:rPr lang="it-IT" sz="2000">
                <a:latin typeface="EniTabReg" panose="02000506030000020004" pitchFamily="50" charset="0"/>
              </a:rPr>
              <a:t>: unità aziendale che riceve i beni ovvero lavori/servizi. È responsabilità dell’unità ricevente: effettuare il controllo tecnico-operativo dei beni ricevuti, dei materiali posti in opera e dei servizi/lavori ricevuti</a:t>
            </a:r>
          </a:p>
        </p:txBody>
      </p:sp>
      <p:sp>
        <p:nvSpPr>
          <p:cNvPr id="12" name="Rettangolo 11">
            <a:extLst>
              <a:ext uri="{FF2B5EF4-FFF2-40B4-BE49-F238E27FC236}">
                <a16:creationId xmlns:a16="http://schemas.microsoft.com/office/drawing/2014/main" id="{E327EAC5-08E7-4EAF-B10E-E7EB9AAA91C8}"/>
              </a:ext>
            </a:extLst>
          </p:cNvPr>
          <p:cNvSpPr/>
          <p:nvPr/>
        </p:nvSpPr>
        <p:spPr>
          <a:xfrm>
            <a:off x="649584" y="2528891"/>
            <a:ext cx="10816196" cy="400110"/>
          </a:xfrm>
          <a:prstGeom prst="rect">
            <a:avLst/>
          </a:prstGeom>
        </p:spPr>
        <p:txBody>
          <a:bodyPr wrap="square">
            <a:spAutoFit/>
          </a:bodyPr>
          <a:lstStyle/>
          <a:p>
            <a:pPr algn="just"/>
            <a:r>
              <a:rPr lang="it-IT" sz="2000" b="1">
                <a:solidFill>
                  <a:srgbClr val="CA0538"/>
                </a:solidFill>
                <a:latin typeface="EniTabReg" panose="02000506030000020004" pitchFamily="50" charset="0"/>
              </a:rPr>
              <a:t>Unità utilizzatrice </a:t>
            </a:r>
            <a:r>
              <a:rPr lang="it-IT" sz="2000">
                <a:latin typeface="EniTabReg" panose="02000506030000020004" pitchFamily="50" charset="0"/>
              </a:rPr>
              <a:t>redige il feedback di valutazione della performance del fornitore</a:t>
            </a:r>
          </a:p>
        </p:txBody>
      </p:sp>
      <p:sp>
        <p:nvSpPr>
          <p:cNvPr id="16" name="Rettangolo 15">
            <a:extLst>
              <a:ext uri="{FF2B5EF4-FFF2-40B4-BE49-F238E27FC236}">
                <a16:creationId xmlns:a16="http://schemas.microsoft.com/office/drawing/2014/main" id="{D4C56EEC-B07D-44BB-A6E4-5BABA13FD4B2}"/>
              </a:ext>
            </a:extLst>
          </p:cNvPr>
          <p:cNvSpPr/>
          <p:nvPr/>
        </p:nvSpPr>
        <p:spPr>
          <a:xfrm>
            <a:off x="649584" y="782799"/>
            <a:ext cx="10278246" cy="646331"/>
          </a:xfrm>
          <a:prstGeom prst="rect">
            <a:avLst/>
          </a:prstGeom>
        </p:spPr>
        <p:txBody>
          <a:bodyPr wrap="square">
            <a:spAutoFit/>
          </a:bodyPr>
          <a:lstStyle/>
          <a:p>
            <a:r>
              <a:rPr lang="it-IT">
                <a:latin typeface="EniTabReg" panose="02000506030000020004" pitchFamily="50" charset="0"/>
              </a:rPr>
              <a:t>Procedura: </a:t>
            </a:r>
            <a:r>
              <a:rPr lang="it-IT" i="1">
                <a:latin typeface="EniTabReg" panose="02000506030000020004" pitchFamily="50" charset="0"/>
              </a:rPr>
              <a:t>Gestione dei contratti post-assegnazione </a:t>
            </a:r>
            <a:r>
              <a:rPr lang="it-IT">
                <a:latin typeface="EniTabReg" panose="02000506030000020004" pitchFamily="50" charset="0"/>
              </a:rPr>
              <a:t>- pro </a:t>
            </a:r>
            <a:r>
              <a:rPr lang="it-IT" err="1">
                <a:latin typeface="EniTabReg" panose="02000506030000020004" pitchFamily="50" charset="0"/>
              </a:rPr>
              <a:t>pr</a:t>
            </a:r>
            <a:r>
              <a:rPr lang="it-IT">
                <a:latin typeface="EniTabReg" panose="02000506030000020004" pitchFamily="50" charset="0"/>
              </a:rPr>
              <a:t> 001 eni spa r04</a:t>
            </a:r>
          </a:p>
          <a:p>
            <a:r>
              <a:rPr lang="it-IT">
                <a:latin typeface="EniTabReg" panose="02000506030000020004" pitchFamily="50" charset="0"/>
              </a:rPr>
              <a:t>Procedura: </a:t>
            </a:r>
            <a:r>
              <a:rPr lang="it-IT" i="1">
                <a:latin typeface="EniTabReg" panose="02000506030000020004" pitchFamily="50" charset="0"/>
              </a:rPr>
              <a:t>Valutazione delle performance dei fornitori e Vendor Rating</a:t>
            </a:r>
            <a:r>
              <a:rPr lang="it-IT">
                <a:latin typeface="EniTabReg" panose="02000506030000020004" pitchFamily="50" charset="0"/>
              </a:rPr>
              <a:t> - pro </a:t>
            </a:r>
            <a:r>
              <a:rPr lang="it-IT" err="1">
                <a:latin typeface="EniTabReg" panose="02000506030000020004" pitchFamily="50" charset="0"/>
              </a:rPr>
              <a:t>pr</a:t>
            </a:r>
            <a:r>
              <a:rPr lang="it-IT">
                <a:latin typeface="EniTabReg" panose="02000506030000020004" pitchFamily="50" charset="0"/>
              </a:rPr>
              <a:t> 011 eni spa r03 </a:t>
            </a:r>
          </a:p>
        </p:txBody>
      </p:sp>
      <p:sp>
        <p:nvSpPr>
          <p:cNvPr id="17" name="Rettangolo 16">
            <a:extLst>
              <a:ext uri="{FF2B5EF4-FFF2-40B4-BE49-F238E27FC236}">
                <a16:creationId xmlns:a16="http://schemas.microsoft.com/office/drawing/2014/main" id="{353C3322-64CB-404E-AAD5-3A6A5CC6406D}"/>
              </a:ext>
            </a:extLst>
          </p:cNvPr>
          <p:cNvSpPr/>
          <p:nvPr/>
        </p:nvSpPr>
        <p:spPr>
          <a:xfrm>
            <a:off x="649584" y="3597830"/>
            <a:ext cx="10982782" cy="1015663"/>
          </a:xfrm>
          <a:prstGeom prst="rect">
            <a:avLst/>
          </a:prstGeom>
        </p:spPr>
        <p:txBody>
          <a:bodyPr wrap="square">
            <a:spAutoFit/>
          </a:bodyPr>
          <a:lstStyle/>
          <a:p>
            <a:pPr algn="just"/>
            <a:r>
              <a:rPr lang="it-IT" sz="2000" b="1">
                <a:solidFill>
                  <a:srgbClr val="CA0538"/>
                </a:solidFill>
                <a:latin typeface="EniTabReg" panose="02000506030000020004" pitchFamily="50" charset="0"/>
              </a:rPr>
              <a:t>Referente HSE </a:t>
            </a:r>
            <a:r>
              <a:rPr lang="it-IT" sz="2000">
                <a:latin typeface="EniTabReg" panose="02000506030000020004" pitchFamily="50" charset="0"/>
              </a:rPr>
              <a:t>monitora e valuta il fornitore sugli aspetti HSE e compila le domande presenti nella sezione HSE del modulo di feedback di esecuzione(*), rileva e segnala al gestore del contratto eventuali gravi inadempimenti o illeciti rilevati in ambito HSE</a:t>
            </a:r>
          </a:p>
        </p:txBody>
      </p:sp>
      <p:sp>
        <p:nvSpPr>
          <p:cNvPr id="18" name="TextBox 47">
            <a:extLst>
              <a:ext uri="{FF2B5EF4-FFF2-40B4-BE49-F238E27FC236}">
                <a16:creationId xmlns:a16="http://schemas.microsoft.com/office/drawing/2014/main" id="{7574671E-155C-407B-95C0-5F8D7D0D26C7}"/>
              </a:ext>
            </a:extLst>
          </p:cNvPr>
          <p:cNvSpPr txBox="1"/>
          <p:nvPr/>
        </p:nvSpPr>
        <p:spPr>
          <a:xfrm>
            <a:off x="739360" y="5830280"/>
            <a:ext cx="9926319" cy="369332"/>
          </a:xfrm>
          <a:prstGeom prst="rect">
            <a:avLst/>
          </a:prstGeom>
          <a:noFill/>
        </p:spPr>
        <p:txBody>
          <a:bodyPr wrap="square" rtlCol="0">
            <a:spAutoFit/>
          </a:bodyPr>
          <a:lstStyle/>
          <a:p>
            <a:pPr marL="355600" indent="-355600">
              <a:spcAft>
                <a:spcPts val="300"/>
              </a:spcAft>
            </a:pPr>
            <a:r>
              <a:rPr lang="it-IT" u="sng">
                <a:latin typeface="EniTabReg" panose="02000506030000020004" pitchFamily="50" charset="0"/>
                <a:ea typeface="Verdana" pitchFamily="34" charset="0"/>
                <a:cs typeface="Verdana" pitchFamily="34" charset="0"/>
              </a:rPr>
              <a:t>(*) In caso di Gruppi Merce con criticità HSE </a:t>
            </a:r>
            <a:r>
              <a:rPr lang="it-IT" b="1" u="sng">
                <a:solidFill>
                  <a:srgbClr val="CA0538"/>
                </a:solidFill>
                <a:latin typeface="EniTabReg" panose="02000506030000020004" pitchFamily="50" charset="0"/>
                <a:ea typeface="Verdana" pitchFamily="34" charset="0"/>
                <a:cs typeface="Verdana" pitchFamily="34" charset="0"/>
              </a:rPr>
              <a:t>alta</a:t>
            </a:r>
            <a:r>
              <a:rPr lang="it-IT" u="sng">
                <a:latin typeface="EniTabReg" panose="02000506030000020004" pitchFamily="50" charset="0"/>
                <a:ea typeface="Verdana" pitchFamily="34" charset="0"/>
                <a:cs typeface="Verdana" pitchFamily="34" charset="0"/>
              </a:rPr>
              <a:t> o </a:t>
            </a:r>
            <a:r>
              <a:rPr lang="en-US" b="1" u="sng" err="1">
                <a:solidFill>
                  <a:srgbClr val="CA0538"/>
                </a:solidFill>
                <a:latin typeface="EniTabReg" panose="02000506030000020004" pitchFamily="50" charset="0"/>
                <a:ea typeface="Verdana" pitchFamily="34" charset="0"/>
                <a:cs typeface="Verdana" pitchFamily="34" charset="0"/>
              </a:rPr>
              <a:t>significativa</a:t>
            </a:r>
            <a:r>
              <a:rPr lang="en-US" u="sng">
                <a:latin typeface="EniTabReg" panose="02000506030000020004" pitchFamily="50" charset="0"/>
                <a:ea typeface="Verdana" pitchFamily="34" charset="0"/>
                <a:cs typeface="Verdana" pitchFamily="34" charset="0"/>
              </a:rPr>
              <a:t> (A o B)</a:t>
            </a:r>
            <a:endParaRPr lang="it-IT" u="sng">
              <a:latin typeface="EniTabReg" panose="02000506030000020004" pitchFamily="50" charset="0"/>
              <a:ea typeface="Verdana" pitchFamily="34" charset="0"/>
              <a:cs typeface="Verdana" pitchFamily="34" charset="0"/>
            </a:endParaRPr>
          </a:p>
        </p:txBody>
      </p:sp>
    </p:spTree>
    <p:extLst>
      <p:ext uri="{BB962C8B-B14F-4D97-AF65-F5344CB8AC3E}">
        <p14:creationId xmlns:p14="http://schemas.microsoft.com/office/powerpoint/2010/main" val="143738957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9168AB-636F-1D76-9AA9-66A62DD20B0D}"/>
              </a:ext>
            </a:extLst>
          </p:cNvPr>
          <p:cNvSpPr>
            <a:spLocks noGrp="1"/>
          </p:cNvSpPr>
          <p:nvPr>
            <p:ph type="title"/>
          </p:nvPr>
        </p:nvSpPr>
        <p:spPr>
          <a:xfrm>
            <a:off x="486360" y="107650"/>
            <a:ext cx="10731600" cy="777600"/>
          </a:xfrm>
        </p:spPr>
        <p:txBody>
          <a:bodyPr/>
          <a:lstStyle/>
          <a:p>
            <a:r>
              <a:rPr lang="it-IT"/>
              <a:t>COSA SUCCEDE IN CASO DI FB DI ESECUZIONE MOLTO NEGATIVO/ FB NEGATIVO RICORRENTE?</a:t>
            </a:r>
          </a:p>
        </p:txBody>
      </p:sp>
      <p:sp>
        <p:nvSpPr>
          <p:cNvPr id="3" name="Segnaposto contenuto 2">
            <a:extLst>
              <a:ext uri="{FF2B5EF4-FFF2-40B4-BE49-F238E27FC236}">
                <a16:creationId xmlns:a16="http://schemas.microsoft.com/office/drawing/2014/main" id="{6368CB14-6251-51C7-6FD6-F9076EABC1B5}"/>
              </a:ext>
            </a:extLst>
          </p:cNvPr>
          <p:cNvSpPr>
            <a:spLocks noGrp="1"/>
          </p:cNvSpPr>
          <p:nvPr>
            <p:ph sz="quarter" idx="11"/>
          </p:nvPr>
        </p:nvSpPr>
        <p:spPr>
          <a:xfrm>
            <a:off x="355600" y="1426592"/>
            <a:ext cx="5256635" cy="4491842"/>
          </a:xfrm>
        </p:spPr>
        <p:txBody>
          <a:bodyPr>
            <a:normAutofit fontScale="92500" lnSpcReduction="10000"/>
          </a:bodyPr>
          <a:lstStyle/>
          <a:p>
            <a:pPr marL="0" indent="0" algn="ctr">
              <a:buNone/>
            </a:pPr>
            <a:r>
              <a:rPr lang="it-IT" b="1"/>
              <a:t>FB DI ESECUZIONE MOLTO NEGATIVO (IP&lt;30/100)</a:t>
            </a:r>
          </a:p>
          <a:p>
            <a:pPr marL="0" indent="0" algn="ctr">
              <a:buNone/>
            </a:pPr>
            <a:endParaRPr lang="it-IT" b="1"/>
          </a:p>
          <a:p>
            <a:pPr algn="just"/>
            <a:r>
              <a:rPr lang="it-IT" i="0"/>
              <a:t>In caso di rilevazione di un fb di esecuzione molto negativo o in caso di segnalazione di criticità, VEMAD analizza le risposte e può chiedere approfondimenti e/o richiedere la compilazione di altri feedback per capire se si tratta di un comportamento diffuso; </a:t>
            </a:r>
          </a:p>
          <a:p>
            <a:pPr algn="just"/>
            <a:r>
              <a:rPr lang="it-IT" i="0"/>
              <a:t>Si raccomanda di indicare nel campo note più informazioni possibile per rendere più agevole l’analisi.</a:t>
            </a:r>
          </a:p>
        </p:txBody>
      </p:sp>
      <p:sp>
        <p:nvSpPr>
          <p:cNvPr id="4" name="Segnaposto contenuto 3">
            <a:extLst>
              <a:ext uri="{FF2B5EF4-FFF2-40B4-BE49-F238E27FC236}">
                <a16:creationId xmlns:a16="http://schemas.microsoft.com/office/drawing/2014/main" id="{83E649AC-ECFF-8F04-FF1C-8FC8C6C721B4}"/>
              </a:ext>
            </a:extLst>
          </p:cNvPr>
          <p:cNvSpPr>
            <a:spLocks noGrp="1"/>
          </p:cNvSpPr>
          <p:nvPr>
            <p:ph sz="quarter" idx="12"/>
          </p:nvPr>
        </p:nvSpPr>
        <p:spPr>
          <a:xfrm>
            <a:off x="6228080" y="1426519"/>
            <a:ext cx="5476240" cy="4493636"/>
          </a:xfrm>
        </p:spPr>
        <p:txBody>
          <a:bodyPr/>
          <a:lstStyle/>
          <a:p>
            <a:pPr marL="0" indent="0" algn="ctr">
              <a:buNone/>
            </a:pPr>
            <a:r>
              <a:rPr lang="it-IT" b="1"/>
              <a:t>FB DI ESCUZIONE NEGATIVO RICORRENTE</a:t>
            </a:r>
          </a:p>
          <a:p>
            <a:pPr marL="0" indent="0" algn="ctr">
              <a:buNone/>
            </a:pPr>
            <a:endParaRPr lang="it-IT" b="1"/>
          </a:p>
          <a:p>
            <a:pPr algn="just"/>
            <a:r>
              <a:rPr lang="it-IT" i="0"/>
              <a:t>In caso di rilevazione di 3&lt; fb di esecuzione molto negativi sullo stesso fornitore, VEMAD analizza le risposte e può chiedere approfondimenti e/o incontri con il/i gestore/i, con cui valutare la necessità dell’apertura di un’evidenza.</a:t>
            </a:r>
          </a:p>
          <a:p>
            <a:pPr marL="0" indent="0" algn="ctr">
              <a:buNone/>
            </a:pPr>
            <a:endParaRPr lang="it-IT" b="1"/>
          </a:p>
        </p:txBody>
      </p:sp>
      <p:sp>
        <p:nvSpPr>
          <p:cNvPr id="5" name="Segnaposto numero diapositiva 4">
            <a:extLst>
              <a:ext uri="{FF2B5EF4-FFF2-40B4-BE49-F238E27FC236}">
                <a16:creationId xmlns:a16="http://schemas.microsoft.com/office/drawing/2014/main" id="{E6BC8EFD-9A58-6C11-056B-E32992E4C526}"/>
              </a:ext>
            </a:extLst>
          </p:cNvPr>
          <p:cNvSpPr>
            <a:spLocks noGrp="1"/>
          </p:cNvSpPr>
          <p:nvPr>
            <p:ph type="sldNum" sz="quarter" idx="13"/>
          </p:nvPr>
        </p:nvSpPr>
        <p:spPr/>
        <p:txBody>
          <a:bodyPr/>
          <a:lstStyle/>
          <a:p>
            <a:fld id="{707872E8-939B-41AC-B617-4CE710FB602C}" type="slidenum">
              <a:rPr lang="it-IT" smtClean="0"/>
              <a:pPr/>
              <a:t>12</a:t>
            </a:fld>
            <a:endParaRPr lang="it-IT"/>
          </a:p>
        </p:txBody>
      </p:sp>
    </p:spTree>
    <p:extLst>
      <p:ext uri="{BB962C8B-B14F-4D97-AF65-F5344CB8AC3E}">
        <p14:creationId xmlns:p14="http://schemas.microsoft.com/office/powerpoint/2010/main" val="253366623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DA5B51-18D3-2E0C-8564-29325055EADF}"/>
              </a:ext>
            </a:extLst>
          </p:cNvPr>
          <p:cNvSpPr>
            <a:spLocks noGrp="1"/>
          </p:cNvSpPr>
          <p:nvPr>
            <p:ph type="title"/>
          </p:nvPr>
        </p:nvSpPr>
        <p:spPr>
          <a:xfrm>
            <a:off x="640800" y="60258"/>
            <a:ext cx="10731600" cy="777600"/>
          </a:xfrm>
        </p:spPr>
        <p:txBody>
          <a:bodyPr/>
          <a:lstStyle/>
          <a:p>
            <a:r>
              <a:rPr lang="it-IT"/>
              <a:t>COSA SUCCEDE IN CASO DI SEGNALAZIONE DI CRITICITÀ IN FASE DI ESECUZIONE DEL CONTRATTO?</a:t>
            </a:r>
          </a:p>
        </p:txBody>
      </p:sp>
      <p:sp>
        <p:nvSpPr>
          <p:cNvPr id="5" name="Segnaposto numero diapositiva 4">
            <a:extLst>
              <a:ext uri="{FF2B5EF4-FFF2-40B4-BE49-F238E27FC236}">
                <a16:creationId xmlns:a16="http://schemas.microsoft.com/office/drawing/2014/main" id="{550992B4-FA44-46B2-4B71-342863CDBB59}"/>
              </a:ext>
            </a:extLst>
          </p:cNvPr>
          <p:cNvSpPr>
            <a:spLocks noGrp="1"/>
          </p:cNvSpPr>
          <p:nvPr>
            <p:ph type="sldNum" sz="quarter" idx="13"/>
          </p:nvPr>
        </p:nvSpPr>
        <p:spPr/>
        <p:txBody>
          <a:bodyPr/>
          <a:lstStyle/>
          <a:p>
            <a:fld id="{707872E8-939B-41AC-B617-4CE710FB602C}" type="slidenum">
              <a:rPr lang="it-IT" smtClean="0"/>
              <a:pPr/>
              <a:t>13</a:t>
            </a:fld>
            <a:endParaRPr lang="it-IT"/>
          </a:p>
        </p:txBody>
      </p:sp>
      <p:sp>
        <p:nvSpPr>
          <p:cNvPr id="3" name="CasellaDiTesto 2">
            <a:extLst>
              <a:ext uri="{FF2B5EF4-FFF2-40B4-BE49-F238E27FC236}">
                <a16:creationId xmlns:a16="http://schemas.microsoft.com/office/drawing/2014/main" id="{C8D3C32C-D27C-1C06-736B-4C769554E698}"/>
              </a:ext>
            </a:extLst>
          </p:cNvPr>
          <p:cNvSpPr txBox="1"/>
          <p:nvPr/>
        </p:nvSpPr>
        <p:spPr>
          <a:xfrm>
            <a:off x="616226" y="1329864"/>
            <a:ext cx="4931134" cy="5016758"/>
          </a:xfrm>
          <a:prstGeom prst="rect">
            <a:avLst/>
          </a:prstGeom>
          <a:noFill/>
        </p:spPr>
        <p:txBody>
          <a:bodyPr wrap="square" rtlCol="0">
            <a:spAutoFit/>
          </a:bodyPr>
          <a:lstStyle/>
          <a:p>
            <a:pPr algn="just"/>
            <a:r>
              <a:rPr lang="it-IT" sz="2000"/>
              <a:t>In caso di rilevazione di una criticità, essa va segnalata in fase di compilazione del feedback di esecuzione. </a:t>
            </a:r>
          </a:p>
          <a:p>
            <a:pPr algn="just"/>
            <a:r>
              <a:rPr lang="it-IT" sz="2000"/>
              <a:t>Eventuali CRITICITÀ segnalate non hanno impatti sullo score. Le tipologie di CRITICITÀ segnalate sono esemplificative e non esaustive, per quanto concerne la segnalazione di feedback da gravi inadempimenti o illeciti si prega di far riferimento alla Procedura "Valutazione delle performance di fornitori e Vendor Rating" -pro </a:t>
            </a:r>
            <a:r>
              <a:rPr lang="it-IT" sz="2000" err="1"/>
              <a:t>pr</a:t>
            </a:r>
            <a:r>
              <a:rPr lang="it-IT" sz="2000"/>
              <a:t> 011 </a:t>
            </a:r>
            <a:r>
              <a:rPr lang="it-IT" sz="2000" err="1"/>
              <a:t>eni</a:t>
            </a:r>
            <a:r>
              <a:rPr lang="it-IT" sz="2000"/>
              <a:t> spa r03.</a:t>
            </a:r>
          </a:p>
          <a:p>
            <a:pPr algn="just"/>
            <a:r>
              <a:rPr lang="it-IT" sz="2000"/>
              <a:t>Il team Vendor Development monitora mensilmente le criticità segnalate e avvia le azioni necessarie. </a:t>
            </a:r>
          </a:p>
          <a:p>
            <a:pPr algn="just"/>
            <a:endParaRPr lang="it-IT" sz="2000"/>
          </a:p>
        </p:txBody>
      </p:sp>
      <p:pic>
        <p:nvPicPr>
          <p:cNvPr id="4" name="Immagine 3">
            <a:extLst>
              <a:ext uri="{FF2B5EF4-FFF2-40B4-BE49-F238E27FC236}">
                <a16:creationId xmlns:a16="http://schemas.microsoft.com/office/drawing/2014/main" id="{66CBBB58-D0F0-E2BF-4EE6-0E61B574C106}"/>
              </a:ext>
            </a:extLst>
          </p:cNvPr>
          <p:cNvPicPr>
            <a:picLocks noChangeAspect="1"/>
          </p:cNvPicPr>
          <p:nvPr/>
        </p:nvPicPr>
        <p:blipFill>
          <a:blip r:embed="rId2"/>
          <a:stretch>
            <a:fillRect/>
          </a:stretch>
        </p:blipFill>
        <p:spPr>
          <a:xfrm>
            <a:off x="7545354" y="1785191"/>
            <a:ext cx="2458005" cy="2677656"/>
          </a:xfrm>
          <a:prstGeom prst="rect">
            <a:avLst/>
          </a:prstGeom>
        </p:spPr>
      </p:pic>
    </p:spTree>
    <p:extLst>
      <p:ext uri="{BB962C8B-B14F-4D97-AF65-F5344CB8AC3E}">
        <p14:creationId xmlns:p14="http://schemas.microsoft.com/office/powerpoint/2010/main" val="351803652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DDD0765E-BA79-4230-88E6-E6B359F4CD98}"/>
              </a:ext>
            </a:extLst>
          </p:cNvPr>
          <p:cNvSpPr/>
          <p:nvPr/>
        </p:nvSpPr>
        <p:spPr>
          <a:xfrm>
            <a:off x="4396615" y="1185919"/>
            <a:ext cx="6625652" cy="3420166"/>
          </a:xfrm>
          <a:prstGeom prst="roundRect">
            <a:avLst>
              <a:gd name="adj" fmla="val 395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14</a:t>
            </a:fld>
            <a:endParaRPr lang="it-IT"/>
          </a:p>
        </p:txBody>
      </p:sp>
      <p:sp>
        <p:nvSpPr>
          <p:cNvPr id="6" name="Segnaposto contenuto 2">
            <a:extLst>
              <a:ext uri="{FF2B5EF4-FFF2-40B4-BE49-F238E27FC236}">
                <a16:creationId xmlns:a16="http://schemas.microsoft.com/office/drawing/2014/main" id="{D821323A-B253-4E4A-ADE4-3CA9D8077589}"/>
              </a:ext>
            </a:extLst>
          </p:cNvPr>
          <p:cNvSpPr txBox="1">
            <a:spLocks/>
          </p:cNvSpPr>
          <p:nvPr/>
        </p:nvSpPr>
        <p:spPr>
          <a:xfrm>
            <a:off x="344452" y="1865023"/>
            <a:ext cx="3983939" cy="2046357"/>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2000" i="0">
                <a:latin typeface="EniTabReg" panose="02000506030000020004" pitchFamily="50" charset="0"/>
              </a:rPr>
              <a:t>Per uno </a:t>
            </a:r>
            <a:r>
              <a:rPr lang="en-US" sz="2000" i="0" err="1">
                <a:latin typeface="EniTabReg" panose="02000506030000020004" pitchFamily="50" charset="0"/>
              </a:rPr>
              <a:t>specifico</a:t>
            </a:r>
            <a:r>
              <a:rPr lang="en-US" sz="2000" i="0">
                <a:latin typeface="EniTabReg" panose="02000506030000020004" pitchFamily="50" charset="0"/>
              </a:rPr>
              <a:t> </a:t>
            </a:r>
            <a:r>
              <a:rPr lang="en-US" sz="2000" b="1" i="0">
                <a:latin typeface="EniTabReg" panose="02000506030000020004" pitchFamily="50" charset="0"/>
              </a:rPr>
              <a:t>CONTRATTO</a:t>
            </a:r>
            <a:r>
              <a:rPr lang="en-US" sz="2000" i="0">
                <a:latin typeface="EniTabReg" panose="02000506030000020004" pitchFamily="50" charset="0"/>
              </a:rPr>
              <a:t> è possible </a:t>
            </a:r>
            <a:r>
              <a:rPr lang="en-US" sz="2000" i="0" err="1">
                <a:latin typeface="EniTabReg" panose="02000506030000020004" pitchFamily="50" charset="0"/>
              </a:rPr>
              <a:t>registrare</a:t>
            </a:r>
            <a:r>
              <a:rPr lang="en-US" sz="2000" i="0">
                <a:latin typeface="EniTabReg" panose="02000506030000020004" pitchFamily="50" charset="0"/>
              </a:rPr>
              <a:t> un feedback </a:t>
            </a:r>
            <a:r>
              <a:rPr lang="en-US" sz="2000" i="0" err="1">
                <a:latin typeface="EniTabReg" panose="02000506030000020004" pitchFamily="50" charset="0"/>
              </a:rPr>
              <a:t>su</a:t>
            </a:r>
            <a:r>
              <a:rPr lang="en-US" sz="2000" i="0">
                <a:latin typeface="EniTabReg" panose="02000506030000020004" pitchFamily="50" charset="0"/>
              </a:rPr>
              <a:t> base </a:t>
            </a:r>
            <a:r>
              <a:rPr lang="en-US" sz="2000" i="0" err="1">
                <a:latin typeface="EniTabReg" panose="02000506030000020004" pitchFamily="50" charset="0"/>
              </a:rPr>
              <a:t>volontaria</a:t>
            </a:r>
            <a:r>
              <a:rPr lang="en-US" sz="2000" i="0">
                <a:latin typeface="EniTabReg" panose="02000506030000020004" pitchFamily="50" charset="0"/>
              </a:rPr>
              <a:t>, </a:t>
            </a:r>
            <a:r>
              <a:rPr lang="en-US" sz="2000" i="0" err="1">
                <a:latin typeface="EniTabReg" panose="02000506030000020004" pitchFamily="50" charset="0"/>
              </a:rPr>
              <a:t>qualora</a:t>
            </a:r>
            <a:r>
              <a:rPr lang="en-US" sz="2000" i="0">
                <a:latin typeface="EniTabReg" panose="02000506030000020004" pitchFamily="50" charset="0"/>
              </a:rPr>
              <a:t> VMS non </a:t>
            </a:r>
            <a:r>
              <a:rPr lang="en-US" sz="2000" i="0" err="1">
                <a:latin typeface="EniTabReg" panose="02000506030000020004" pitchFamily="50" charset="0"/>
              </a:rPr>
              <a:t>abbia</a:t>
            </a:r>
            <a:r>
              <a:rPr lang="en-US" sz="2000" i="0">
                <a:latin typeface="EniTabReg" panose="02000506030000020004" pitchFamily="50" charset="0"/>
              </a:rPr>
              <a:t> </a:t>
            </a:r>
            <a:r>
              <a:rPr lang="en-US" sz="2000" i="0" err="1">
                <a:latin typeface="EniTabReg" panose="02000506030000020004" pitchFamily="50" charset="0"/>
              </a:rPr>
              <a:t>generato</a:t>
            </a:r>
            <a:r>
              <a:rPr lang="en-US" sz="2000" i="0">
                <a:latin typeface="EniTabReg" panose="02000506030000020004" pitchFamily="50" charset="0"/>
              </a:rPr>
              <a:t> </a:t>
            </a:r>
            <a:r>
              <a:rPr lang="it-IT" sz="2000" i="0">
                <a:latin typeface="EniTabReg" panose="02000506030000020004" pitchFamily="50" charset="0"/>
              </a:rPr>
              <a:t>la richiesta di compilazione per e-mail (</a:t>
            </a:r>
            <a:r>
              <a:rPr lang="it-IT" sz="2000">
                <a:latin typeface="EniTabReg" panose="02000506030000020004" pitchFamily="50" charset="0"/>
              </a:rPr>
              <a:t>feedback non obbligatorio</a:t>
            </a:r>
            <a:r>
              <a:rPr lang="it-IT" sz="2000" i="0">
                <a:latin typeface="EniTabReg" panose="02000506030000020004" pitchFamily="50" charset="0"/>
              </a:rPr>
              <a:t>)</a:t>
            </a:r>
            <a:endParaRPr lang="it-IT" sz="2000" b="1" i="0">
              <a:latin typeface="EniTabReg" panose="02000506030000020004" pitchFamily="50" charset="0"/>
            </a:endParaRPr>
          </a:p>
        </p:txBody>
      </p:sp>
      <p:sp>
        <p:nvSpPr>
          <p:cNvPr id="9" name="Segnaposto contenuto 2">
            <a:extLst>
              <a:ext uri="{FF2B5EF4-FFF2-40B4-BE49-F238E27FC236}">
                <a16:creationId xmlns:a16="http://schemas.microsoft.com/office/drawing/2014/main" id="{3D8CA054-93F5-4578-8F8D-7DFEBE0A9A10}"/>
              </a:ext>
            </a:extLst>
          </p:cNvPr>
          <p:cNvSpPr txBox="1">
            <a:spLocks/>
          </p:cNvSpPr>
          <p:nvPr/>
        </p:nvSpPr>
        <p:spPr bwMode="auto">
          <a:xfrm>
            <a:off x="3174730" y="5371752"/>
            <a:ext cx="8670259" cy="1015663"/>
          </a:xfrm>
          <a:prstGeom prst="rect">
            <a:avLst/>
          </a:prstGeom>
        </p:spPr>
        <p:txBody>
          <a:bodyPr wrap="square">
            <a:spAutoFit/>
          </a:bodyPr>
          <a:lstStyle>
            <a:defPPr>
              <a:defRPr lang="it-IT"/>
            </a:defPPr>
            <a:lvl1pPr marL="342900" indent="-342900" algn="just">
              <a:buClr>
                <a:srgbClr val="CA0538"/>
              </a:buClr>
              <a:buFont typeface="+mj-lt"/>
              <a:buAutoNum type="arabicPeriod"/>
            </a:lvl1pPr>
          </a:lstStyle>
          <a:p>
            <a:pPr>
              <a:buFont typeface="+mj-lt"/>
              <a:buAutoNum type="arabicPeriod" startAt="3"/>
            </a:pPr>
            <a:r>
              <a:rPr lang="it-IT" sz="2000">
                <a:latin typeface="EniTabReg" panose="02000506030000020004" pitchFamily="50" charset="0"/>
              </a:rPr>
              <a:t>VMS conferma la creazione della richiesta fornendo un n° identificativo: tale n° rappresenta il </a:t>
            </a:r>
            <a:r>
              <a:rPr lang="it-IT" sz="2000" b="1">
                <a:latin typeface="EniTabReg" panose="02000506030000020004" pitchFamily="50" charset="0"/>
              </a:rPr>
              <a:t>numero del feedback</a:t>
            </a:r>
          </a:p>
          <a:p>
            <a:pPr>
              <a:buFont typeface="+mj-lt"/>
              <a:buAutoNum type="arabicPeriod" startAt="3"/>
            </a:pPr>
            <a:r>
              <a:rPr lang="it-IT" sz="2000">
                <a:latin typeface="EniTabReg" panose="02000506030000020004" pitchFamily="50" charset="0"/>
              </a:rPr>
              <a:t>VMS </a:t>
            </a:r>
            <a:r>
              <a:rPr lang="it-IT" sz="2000" b="1">
                <a:latin typeface="EniTabReg" panose="02000506030000020004" pitchFamily="50" charset="0"/>
              </a:rPr>
              <a:t>invia la mail</a:t>
            </a:r>
            <a:r>
              <a:rPr lang="it-IT" sz="2000">
                <a:latin typeface="EniTabReg" panose="02000506030000020004" pitchFamily="50" charset="0"/>
              </a:rPr>
              <a:t> contenente il link per aprire il Questionario</a:t>
            </a:r>
          </a:p>
        </p:txBody>
      </p:sp>
      <p:pic>
        <p:nvPicPr>
          <p:cNvPr id="11" name="Immagine 10">
            <a:extLst>
              <a:ext uri="{FF2B5EF4-FFF2-40B4-BE49-F238E27FC236}">
                <a16:creationId xmlns:a16="http://schemas.microsoft.com/office/drawing/2014/main" id="{5169EDEC-AA19-412C-A419-E83FFE52F6A9}"/>
              </a:ext>
            </a:extLst>
          </p:cNvPr>
          <p:cNvPicPr>
            <a:picLocks noChangeAspect="1"/>
          </p:cNvPicPr>
          <p:nvPr/>
        </p:nvPicPr>
        <p:blipFill rotWithShape="1">
          <a:blip r:embed="rId2"/>
          <a:srcRect t="16277" b="6850"/>
          <a:stretch/>
        </p:blipFill>
        <p:spPr>
          <a:xfrm>
            <a:off x="4532446" y="1641223"/>
            <a:ext cx="6353991" cy="2746169"/>
          </a:xfrm>
          <a:prstGeom prst="rect">
            <a:avLst/>
          </a:prstGeom>
        </p:spPr>
      </p:pic>
      <p:grpSp>
        <p:nvGrpSpPr>
          <p:cNvPr id="5" name="Gruppo 4">
            <a:extLst>
              <a:ext uri="{FF2B5EF4-FFF2-40B4-BE49-F238E27FC236}">
                <a16:creationId xmlns:a16="http://schemas.microsoft.com/office/drawing/2014/main" id="{E9999A3F-6B60-4647-9481-541481455FEC}"/>
              </a:ext>
            </a:extLst>
          </p:cNvPr>
          <p:cNvGrpSpPr/>
          <p:nvPr/>
        </p:nvGrpSpPr>
        <p:grpSpPr>
          <a:xfrm>
            <a:off x="6718741" y="885716"/>
            <a:ext cx="1981401" cy="369332"/>
            <a:chOff x="6319899" y="885716"/>
            <a:chExt cx="1981401" cy="369332"/>
          </a:xfrm>
        </p:grpSpPr>
        <p:sp>
          <p:nvSpPr>
            <p:cNvPr id="16" name="Rettangolo 15">
              <a:extLst>
                <a:ext uri="{FF2B5EF4-FFF2-40B4-BE49-F238E27FC236}">
                  <a16:creationId xmlns:a16="http://schemas.microsoft.com/office/drawing/2014/main" id="{7646A06B-4548-46F8-9851-54889A227684}"/>
                </a:ext>
              </a:extLst>
            </p:cNvPr>
            <p:cNvSpPr/>
            <p:nvPr/>
          </p:nvSpPr>
          <p:spPr>
            <a:xfrm>
              <a:off x="6319900" y="108044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7" name="CasellaDiTesto 16">
              <a:extLst>
                <a:ext uri="{FF2B5EF4-FFF2-40B4-BE49-F238E27FC236}">
                  <a16:creationId xmlns:a16="http://schemas.microsoft.com/office/drawing/2014/main" id="{7A718D5A-4834-41C7-9E94-C5DCF9F3111A}"/>
                </a:ext>
              </a:extLst>
            </p:cNvPr>
            <p:cNvSpPr txBox="1"/>
            <p:nvPr/>
          </p:nvSpPr>
          <p:spPr>
            <a:xfrm>
              <a:off x="6319899" y="885716"/>
              <a:ext cx="1981401" cy="369332"/>
            </a:xfrm>
            <a:prstGeom prst="rect">
              <a:avLst/>
            </a:prstGeom>
            <a:noFill/>
          </p:spPr>
          <p:txBody>
            <a:bodyPr wrap="square" rtlCol="0">
              <a:spAutoFit/>
            </a:bodyPr>
            <a:lstStyle/>
            <a:p>
              <a:pPr algn="ctr"/>
              <a:r>
                <a:rPr lang="it-IT" b="1">
                  <a:latin typeface="EniTabReg" panose="02000506030000020004" pitchFamily="50" charset="0"/>
                </a:rPr>
                <a:t>Crea Rich. Valutaz.</a:t>
              </a:r>
            </a:p>
          </p:txBody>
        </p:sp>
      </p:grpSp>
      <p:sp>
        <p:nvSpPr>
          <p:cNvPr id="14" name="Rettangolo 13">
            <a:extLst>
              <a:ext uri="{FF2B5EF4-FFF2-40B4-BE49-F238E27FC236}">
                <a16:creationId xmlns:a16="http://schemas.microsoft.com/office/drawing/2014/main" id="{B13C5BF0-6D80-49DC-9F12-6D0949CB94B3}"/>
              </a:ext>
            </a:extLst>
          </p:cNvPr>
          <p:cNvSpPr/>
          <p:nvPr/>
        </p:nvSpPr>
        <p:spPr>
          <a:xfrm>
            <a:off x="3155128" y="4750487"/>
            <a:ext cx="8670259" cy="707886"/>
          </a:xfrm>
          <a:prstGeom prst="rect">
            <a:avLst/>
          </a:prstGeom>
        </p:spPr>
        <p:txBody>
          <a:bodyPr wrap="none">
            <a:spAutoFit/>
          </a:bodyPr>
          <a:lstStyle/>
          <a:p>
            <a:pPr marL="342900" indent="-342900" algn="just">
              <a:buClr>
                <a:srgbClr val="CA0538"/>
              </a:buClr>
              <a:buFont typeface="+mj-lt"/>
              <a:buAutoNum type="arabicPeriod"/>
            </a:pPr>
            <a:r>
              <a:rPr lang="it-IT" sz="2000">
                <a:latin typeface="EniTabReg" panose="02000506030000020004" pitchFamily="50" charset="0"/>
              </a:rPr>
              <a:t>Selezionare la riga del </a:t>
            </a:r>
            <a:r>
              <a:rPr lang="it-IT" sz="2000" u="sng">
                <a:latin typeface="EniTabReg" panose="02000506030000020004" pitchFamily="50" charset="0"/>
              </a:rPr>
              <a:t>contratto di interesse </a:t>
            </a:r>
            <a:r>
              <a:rPr lang="it-IT" sz="2000">
                <a:latin typeface="EniTabReg" panose="02000506030000020004" pitchFamily="50" charset="0"/>
              </a:rPr>
              <a:t>all’interno della </a:t>
            </a:r>
            <a:r>
              <a:rPr lang="it-IT" sz="2000" b="1">
                <a:latin typeface="EniTabReg" panose="02000506030000020004" pitchFamily="50" charset="0"/>
              </a:rPr>
              <a:t>Lista dei contratti</a:t>
            </a:r>
          </a:p>
          <a:p>
            <a:pPr marL="342900" indent="-342900" algn="just">
              <a:buClr>
                <a:srgbClr val="CA0538"/>
              </a:buClr>
              <a:buFont typeface="+mj-lt"/>
              <a:buAutoNum type="arabicPeriod"/>
            </a:pPr>
            <a:r>
              <a:rPr lang="it-IT" sz="2000">
                <a:latin typeface="EniTabReg" panose="02000506030000020004" pitchFamily="50" charset="0"/>
              </a:rPr>
              <a:t>Cliccare su </a:t>
            </a:r>
            <a:r>
              <a:rPr lang="it-IT" sz="2000" b="1">
                <a:latin typeface="EniTabReg" panose="02000506030000020004" pitchFamily="50" charset="0"/>
              </a:rPr>
              <a:t>Crea Rich. Valutazione</a:t>
            </a:r>
          </a:p>
        </p:txBody>
      </p:sp>
      <p:cxnSp>
        <p:nvCxnSpPr>
          <p:cNvPr id="15" name="Connettore 2 14">
            <a:extLst>
              <a:ext uri="{FF2B5EF4-FFF2-40B4-BE49-F238E27FC236}">
                <a16:creationId xmlns:a16="http://schemas.microsoft.com/office/drawing/2014/main" id="{3E897736-6255-43ED-8FCC-616BC2B61325}"/>
              </a:ext>
            </a:extLst>
          </p:cNvPr>
          <p:cNvCxnSpPr>
            <a:cxnSpLocks/>
          </p:cNvCxnSpPr>
          <p:nvPr/>
        </p:nvCxnSpPr>
        <p:spPr>
          <a:xfrm>
            <a:off x="5403054" y="4035676"/>
            <a:ext cx="0" cy="822981"/>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sp>
        <p:nvSpPr>
          <p:cNvPr id="8" name="Titolo 2">
            <a:extLst>
              <a:ext uri="{FF2B5EF4-FFF2-40B4-BE49-F238E27FC236}">
                <a16:creationId xmlns:a16="http://schemas.microsoft.com/office/drawing/2014/main" id="{178A691C-9005-325C-AF06-CDCEA608CE38}"/>
              </a:ext>
            </a:extLst>
          </p:cNvPr>
          <p:cNvSpPr txBox="1">
            <a:spLocks/>
          </p:cNvSpPr>
          <p:nvPr/>
        </p:nvSpPr>
        <p:spPr>
          <a:xfrm>
            <a:off x="616226" y="178904"/>
            <a:ext cx="10731605" cy="778099"/>
          </a:xfrm>
          <a:prstGeom prst="rect">
            <a:avLst/>
          </a:prstGeom>
        </p:spPr>
        <p:txBody>
          <a:bodyPr vert="horz" lIns="91440" tIns="45720" rIns="9144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en-US" dirty="0">
                <a:latin typeface="EniTabReg" panose="02000506030000020004" pitchFamily="50" charset="0"/>
              </a:rPr>
              <a:t>COME CREARE UN FEEDBACK DI ESECUZIONE FACOLTATIVO?</a:t>
            </a:r>
            <a:endParaRPr lang="it-IT" dirty="0">
              <a:latin typeface="EniTabReg" panose="02000506030000020004" pitchFamily="50" charset="0"/>
            </a:endParaRPr>
          </a:p>
        </p:txBody>
      </p:sp>
      <p:sp>
        <p:nvSpPr>
          <p:cNvPr id="13" name="Rettangolo 12">
            <a:extLst>
              <a:ext uri="{FF2B5EF4-FFF2-40B4-BE49-F238E27FC236}">
                <a16:creationId xmlns:a16="http://schemas.microsoft.com/office/drawing/2014/main" id="{1DE3A4F3-0C14-D8D1-941F-691097776A98}"/>
              </a:ext>
            </a:extLst>
          </p:cNvPr>
          <p:cNvSpPr/>
          <p:nvPr/>
        </p:nvSpPr>
        <p:spPr>
          <a:xfrm>
            <a:off x="9132277" y="238568"/>
            <a:ext cx="2926080" cy="5277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chemeClr val="tx1"/>
                </a:solidFill>
              </a:rPr>
              <a:t>Istruzioni Operative</a:t>
            </a:r>
          </a:p>
        </p:txBody>
      </p:sp>
    </p:spTree>
    <p:extLst>
      <p:ext uri="{BB962C8B-B14F-4D97-AF65-F5344CB8AC3E}">
        <p14:creationId xmlns:p14="http://schemas.microsoft.com/office/powerpoint/2010/main" val="237206180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a:extLst>
              <a:ext uri="{FF2B5EF4-FFF2-40B4-BE49-F238E27FC236}">
                <a16:creationId xmlns:a16="http://schemas.microsoft.com/office/drawing/2014/main" id="{89A9C072-CD1B-4DA0-9065-A4AC92C451EF}"/>
              </a:ext>
            </a:extLst>
          </p:cNvPr>
          <p:cNvSpPr txBox="1">
            <a:spLocks/>
          </p:cNvSpPr>
          <p:nvPr/>
        </p:nvSpPr>
        <p:spPr>
          <a:xfrm>
            <a:off x="4805432" y="5302534"/>
            <a:ext cx="6727178" cy="961220"/>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CA0538"/>
              </a:buClr>
              <a:buNone/>
            </a:pPr>
            <a:r>
              <a:rPr lang="it-IT" sz="2000" i="0">
                <a:latin typeface="EniTabReg" panose="02000506030000020004" pitchFamily="50" charset="0"/>
              </a:rPr>
              <a:t>Il comando permette di inserire </a:t>
            </a:r>
            <a:r>
              <a:rPr lang="it-IT" sz="2000" b="1" i="0">
                <a:latin typeface="EniTabReg" panose="02000506030000020004" pitchFamily="50" charset="0"/>
              </a:rPr>
              <a:t>manualmente</a:t>
            </a:r>
            <a:r>
              <a:rPr lang="it-IT" sz="2000" i="0">
                <a:latin typeface="EniTabReg" panose="02000506030000020004" pitchFamily="50" charset="0"/>
              </a:rPr>
              <a:t> un </a:t>
            </a:r>
            <a:r>
              <a:rPr lang="it-IT" sz="2000" b="1" i="0">
                <a:latin typeface="EniTabReg" panose="02000506030000020004" pitchFamily="50" charset="0"/>
              </a:rPr>
              <a:t>Contratto </a:t>
            </a:r>
            <a:r>
              <a:rPr lang="it-IT" sz="2000" i="0">
                <a:latin typeface="EniTabReg" panose="02000506030000020004" pitchFamily="50" charset="0"/>
              </a:rPr>
              <a:t>in VMS </a:t>
            </a:r>
            <a:r>
              <a:rPr lang="en-GB" sz="2000" i="0">
                <a:latin typeface="EniTabReg" panose="02000506030000020004" pitchFamily="50" charset="0"/>
              </a:rPr>
              <a:t>in </a:t>
            </a:r>
            <a:r>
              <a:rPr lang="en-GB" sz="2000" i="0" err="1">
                <a:latin typeface="EniTabReg" panose="02000506030000020004" pitchFamily="50" charset="0"/>
              </a:rPr>
              <a:t>aggiunta</a:t>
            </a:r>
            <a:r>
              <a:rPr lang="en-GB" sz="2000" i="0">
                <a:latin typeface="EniTabReg" panose="02000506030000020004" pitchFamily="50" charset="0"/>
              </a:rPr>
              <a:t> alla </a:t>
            </a:r>
            <a:r>
              <a:rPr lang="en-GB" sz="2000" i="0" err="1">
                <a:latin typeface="EniTabReg" panose="02000506030000020004" pitchFamily="50" charset="0"/>
              </a:rPr>
              <a:t>lista</a:t>
            </a:r>
            <a:r>
              <a:rPr lang="en-GB" sz="2000" i="0">
                <a:latin typeface="EniTabReg" panose="02000506030000020004" pitchFamily="50" charset="0"/>
              </a:rPr>
              <a:t> </a:t>
            </a:r>
            <a:r>
              <a:rPr lang="en-GB" sz="2000" i="0" err="1">
                <a:latin typeface="EniTabReg" panose="02000506030000020004" pitchFamily="50" charset="0"/>
              </a:rPr>
              <a:t>dei</a:t>
            </a:r>
            <a:r>
              <a:rPr lang="en-GB" sz="2000" i="0">
                <a:latin typeface="EniTabReg" panose="02000506030000020004" pitchFamily="50" charset="0"/>
              </a:rPr>
              <a:t> </a:t>
            </a:r>
            <a:r>
              <a:rPr lang="en-GB" sz="2000" i="0" err="1">
                <a:latin typeface="EniTabReg" panose="02000506030000020004" pitchFamily="50" charset="0"/>
              </a:rPr>
              <a:t>contratti</a:t>
            </a:r>
            <a:r>
              <a:rPr lang="en-GB" sz="2000" i="0">
                <a:latin typeface="EniTabReg" panose="02000506030000020004" pitchFamily="50" charset="0"/>
              </a:rPr>
              <a:t> </a:t>
            </a:r>
            <a:r>
              <a:rPr lang="en-GB" sz="2000" i="0" err="1">
                <a:latin typeface="EniTabReg" panose="02000506030000020004" pitchFamily="50" charset="0"/>
              </a:rPr>
              <a:t>ricevuti</a:t>
            </a:r>
            <a:r>
              <a:rPr lang="en-GB" sz="2000" i="0">
                <a:latin typeface="EniTabReg" panose="02000506030000020004" pitchFamily="50" charset="0"/>
              </a:rPr>
              <a:t> </a:t>
            </a:r>
            <a:r>
              <a:rPr lang="en-GB" sz="2000" i="0" err="1">
                <a:latin typeface="EniTabReg" panose="02000506030000020004" pitchFamily="50" charset="0"/>
              </a:rPr>
              <a:t>dai</a:t>
            </a:r>
            <a:r>
              <a:rPr lang="en-GB" sz="2000" i="0">
                <a:latin typeface="EniTabReg" panose="02000506030000020004" pitchFamily="50" charset="0"/>
              </a:rPr>
              <a:t> Sistemi SIA e GPS</a:t>
            </a:r>
            <a:endParaRPr lang="it-IT" sz="2000" i="0">
              <a:latin typeface="EniTabReg" panose="02000506030000020004" pitchFamily="50" charset="0"/>
            </a:endParaRPr>
          </a:p>
          <a:p>
            <a:pPr algn="just">
              <a:buClr>
                <a:srgbClr val="CA0538"/>
              </a:buClr>
            </a:pPr>
            <a:endParaRPr lang="it-IT" sz="2000" b="1" i="0">
              <a:latin typeface="EniTabReg" panose="02000506030000020004" pitchFamily="50" charset="0"/>
            </a:endParaRPr>
          </a:p>
          <a:p>
            <a:pPr algn="just">
              <a:buClr>
                <a:srgbClr val="CA0538"/>
              </a:buClr>
            </a:pPr>
            <a:endParaRPr lang="it-IT" sz="2000" b="1" i="0">
              <a:latin typeface="EniTabReg" panose="02000506030000020004" pitchFamily="50" charset="0"/>
            </a:endParaRPr>
          </a:p>
          <a:p>
            <a:pPr algn="just">
              <a:buClr>
                <a:srgbClr val="CA0538"/>
              </a:buClr>
            </a:pPr>
            <a:endParaRPr lang="it-IT" sz="2000" b="1" i="0">
              <a:latin typeface="EniTabReg" panose="02000506030000020004" pitchFamily="50" charset="0"/>
            </a:endParaRPr>
          </a:p>
        </p:txBody>
      </p:sp>
      <p:sp>
        <p:nvSpPr>
          <p:cNvPr id="19" name="Rettangolo con angoli arrotondati 18">
            <a:extLst>
              <a:ext uri="{FF2B5EF4-FFF2-40B4-BE49-F238E27FC236}">
                <a16:creationId xmlns:a16="http://schemas.microsoft.com/office/drawing/2014/main" id="{7689CB7D-80A9-49AE-8441-264ACC08DCB7}"/>
              </a:ext>
            </a:extLst>
          </p:cNvPr>
          <p:cNvSpPr/>
          <p:nvPr/>
        </p:nvSpPr>
        <p:spPr>
          <a:xfrm>
            <a:off x="4822893" y="1667064"/>
            <a:ext cx="6625652" cy="3420166"/>
          </a:xfrm>
          <a:prstGeom prst="roundRect">
            <a:avLst>
              <a:gd name="adj" fmla="val 395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Titolo 2"/>
          <p:cNvSpPr>
            <a:spLocks noGrp="1"/>
          </p:cNvSpPr>
          <p:nvPr>
            <p:ph type="title"/>
          </p:nvPr>
        </p:nvSpPr>
        <p:spPr/>
        <p:txBody>
          <a:bodyPr/>
          <a:lstStyle/>
          <a:p>
            <a:r>
              <a:rPr lang="en-US">
                <a:latin typeface="EniTabReg" panose="02000506030000020004" pitchFamily="50" charset="0"/>
              </a:rPr>
              <a:t>… E SE IL CONTRATTO È ASSENTE IN VMS?</a:t>
            </a:r>
            <a:endParaRPr lang="it-IT">
              <a:latin typeface="EniTabReg" panose="02000506030000020004" pitchFamily="50" charset="0"/>
            </a:endParaRP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15</a:t>
            </a:fld>
            <a:endParaRPr lang="it-IT"/>
          </a:p>
        </p:txBody>
      </p:sp>
      <p:pic>
        <p:nvPicPr>
          <p:cNvPr id="6" name="Immagine 5">
            <a:extLst>
              <a:ext uri="{FF2B5EF4-FFF2-40B4-BE49-F238E27FC236}">
                <a16:creationId xmlns:a16="http://schemas.microsoft.com/office/drawing/2014/main" id="{101251E0-5C74-4D33-B2CF-D68423267BD0}"/>
              </a:ext>
            </a:extLst>
          </p:cNvPr>
          <p:cNvPicPr>
            <a:picLocks noChangeAspect="1"/>
          </p:cNvPicPr>
          <p:nvPr/>
        </p:nvPicPr>
        <p:blipFill rotWithShape="1">
          <a:blip r:embed="rId2"/>
          <a:srcRect t="28265" r="1923" b="7437"/>
          <a:stretch/>
        </p:blipFill>
        <p:spPr>
          <a:xfrm>
            <a:off x="4880058" y="2076666"/>
            <a:ext cx="6511322" cy="2479579"/>
          </a:xfrm>
          <a:prstGeom prst="rect">
            <a:avLst/>
          </a:prstGeom>
        </p:spPr>
      </p:pic>
      <p:pic>
        <p:nvPicPr>
          <p:cNvPr id="10" name="Immagine 9" descr="Immagine che contiene testo, lavagnabianca&#10;&#10;Descrizione generata automaticamente">
            <a:extLst>
              <a:ext uri="{FF2B5EF4-FFF2-40B4-BE49-F238E27FC236}">
                <a16:creationId xmlns:a16="http://schemas.microsoft.com/office/drawing/2014/main" id="{39D4AFC4-CD6E-4901-8DA7-C7F14D20EF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375" b="23512"/>
          <a:stretch/>
        </p:blipFill>
        <p:spPr>
          <a:xfrm>
            <a:off x="127370" y="1426738"/>
            <a:ext cx="3831774" cy="1403580"/>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DFF9F868-FAE6-4202-A3AC-FFD575B97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56" y="2881795"/>
            <a:ext cx="3654288" cy="2436192"/>
          </a:xfrm>
          <a:prstGeom prst="rect">
            <a:avLst/>
          </a:prstGeom>
        </p:spPr>
      </p:pic>
      <p:sp>
        <p:nvSpPr>
          <p:cNvPr id="13" name="Rettangolo arrotondato 11">
            <a:extLst>
              <a:ext uri="{FF2B5EF4-FFF2-40B4-BE49-F238E27FC236}">
                <a16:creationId xmlns:a16="http://schemas.microsoft.com/office/drawing/2014/main" id="{2B6BF489-091D-4FC1-B818-290AB1844697}"/>
              </a:ext>
            </a:extLst>
          </p:cNvPr>
          <p:cNvSpPr/>
          <p:nvPr/>
        </p:nvSpPr>
        <p:spPr bwMode="auto">
          <a:xfrm>
            <a:off x="6691015" y="3559840"/>
            <a:ext cx="504056" cy="216024"/>
          </a:xfrm>
          <a:prstGeom prst="roundRect">
            <a:avLst/>
          </a:prstGeom>
          <a:noFill/>
          <a:ln w="25400" cap="flat" cmpd="sng" algn="ctr">
            <a:solidFill>
              <a:srgbClr val="CA0538"/>
            </a:solidFill>
            <a:prstDash val="solid"/>
            <a:round/>
            <a:headEnd type="triangle" w="lg" len="lg"/>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a:spcBef>
                <a:spcPct val="0"/>
              </a:spcBef>
              <a:spcAft>
                <a:spcPct val="0"/>
              </a:spcAft>
            </a:pPr>
            <a:endParaRPr lang="it-IT" sz="2000">
              <a:solidFill>
                <a:schemeClr val="tx2"/>
              </a:solidFill>
              <a:latin typeface="Verdana" pitchFamily="34" charset="0"/>
            </a:endParaRPr>
          </a:p>
        </p:txBody>
      </p:sp>
      <p:grpSp>
        <p:nvGrpSpPr>
          <p:cNvPr id="14" name="Gruppo 13">
            <a:extLst>
              <a:ext uri="{FF2B5EF4-FFF2-40B4-BE49-F238E27FC236}">
                <a16:creationId xmlns:a16="http://schemas.microsoft.com/office/drawing/2014/main" id="{A3D89372-02DC-462F-93DE-BD948DC87BB5}"/>
              </a:ext>
            </a:extLst>
          </p:cNvPr>
          <p:cNvGrpSpPr/>
          <p:nvPr/>
        </p:nvGrpSpPr>
        <p:grpSpPr>
          <a:xfrm>
            <a:off x="7171653" y="1379124"/>
            <a:ext cx="1928132" cy="369332"/>
            <a:chOff x="1872343" y="2287436"/>
            <a:chExt cx="1928132" cy="369332"/>
          </a:xfrm>
        </p:grpSpPr>
        <p:sp>
          <p:nvSpPr>
            <p:cNvPr id="15" name="Rettangolo 14">
              <a:extLst>
                <a:ext uri="{FF2B5EF4-FFF2-40B4-BE49-F238E27FC236}">
                  <a16:creationId xmlns:a16="http://schemas.microsoft.com/office/drawing/2014/main" id="{85BE7B69-B33C-4A0B-9218-DF7A5421E836}"/>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6" name="CasellaDiTesto 15">
              <a:extLst>
                <a:ext uri="{FF2B5EF4-FFF2-40B4-BE49-F238E27FC236}">
                  <a16:creationId xmlns:a16="http://schemas.microsoft.com/office/drawing/2014/main" id="{88A6B4C2-6B64-4F33-82A8-C61E5F4D5148}"/>
                </a:ext>
              </a:extLst>
            </p:cNvPr>
            <p:cNvSpPr txBox="1"/>
            <p:nvPr/>
          </p:nvSpPr>
          <p:spPr>
            <a:xfrm>
              <a:off x="1872343" y="2287436"/>
              <a:ext cx="1928132" cy="369332"/>
            </a:xfrm>
            <a:prstGeom prst="rect">
              <a:avLst/>
            </a:prstGeom>
            <a:noFill/>
          </p:spPr>
          <p:txBody>
            <a:bodyPr wrap="square" rtlCol="0">
              <a:spAutoFit/>
            </a:bodyPr>
            <a:lstStyle/>
            <a:p>
              <a:pPr algn="ctr"/>
              <a:r>
                <a:rPr lang="it-IT" b="1">
                  <a:latin typeface="EniTabReg" panose="02000506030000020004" pitchFamily="50" charset="0"/>
                </a:rPr>
                <a:t>Crea Contratto</a:t>
              </a:r>
            </a:p>
          </p:txBody>
        </p:sp>
      </p:grpSp>
      <p:sp>
        <p:nvSpPr>
          <p:cNvPr id="17" name="Freccia a gallone 16">
            <a:extLst>
              <a:ext uri="{FF2B5EF4-FFF2-40B4-BE49-F238E27FC236}">
                <a16:creationId xmlns:a16="http://schemas.microsoft.com/office/drawing/2014/main" id="{B8054FE9-528D-4EBD-B776-215AAF9AFACF}"/>
              </a:ext>
            </a:extLst>
          </p:cNvPr>
          <p:cNvSpPr/>
          <p:nvPr/>
        </p:nvSpPr>
        <p:spPr>
          <a:xfrm>
            <a:off x="4209577" y="2953149"/>
            <a:ext cx="468513" cy="1084175"/>
          </a:xfrm>
          <a:prstGeom prst="chevron">
            <a:avLst/>
          </a:prstGeom>
          <a:ln>
            <a:solidFill>
              <a:srgbClr val="CA0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18" name="Connettore 2 17">
            <a:extLst>
              <a:ext uri="{FF2B5EF4-FFF2-40B4-BE49-F238E27FC236}">
                <a16:creationId xmlns:a16="http://schemas.microsoft.com/office/drawing/2014/main" id="{314CF190-79F0-4038-A695-8332867BD473}"/>
              </a:ext>
            </a:extLst>
          </p:cNvPr>
          <p:cNvCxnSpPr>
            <a:cxnSpLocks/>
          </p:cNvCxnSpPr>
          <p:nvPr/>
        </p:nvCxnSpPr>
        <p:spPr>
          <a:xfrm flipH="1">
            <a:off x="5392131" y="3762060"/>
            <a:ext cx="1298884" cy="1634450"/>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078829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con angoli arrotondati 13">
            <a:extLst>
              <a:ext uri="{FF2B5EF4-FFF2-40B4-BE49-F238E27FC236}">
                <a16:creationId xmlns:a16="http://schemas.microsoft.com/office/drawing/2014/main" id="{8986FA60-8F2E-491E-99CE-29C6FF165B3D}"/>
              </a:ext>
            </a:extLst>
          </p:cNvPr>
          <p:cNvSpPr/>
          <p:nvPr/>
        </p:nvSpPr>
        <p:spPr>
          <a:xfrm>
            <a:off x="742816" y="1120180"/>
            <a:ext cx="6452463" cy="4576861"/>
          </a:xfrm>
          <a:prstGeom prst="roundRect">
            <a:avLst>
              <a:gd name="adj" fmla="val 395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Titolo 2"/>
          <p:cNvSpPr>
            <a:spLocks noGrp="1"/>
          </p:cNvSpPr>
          <p:nvPr>
            <p:ph type="title"/>
          </p:nvPr>
        </p:nvSpPr>
        <p:spPr/>
        <p:txBody>
          <a:bodyPr/>
          <a:lstStyle/>
          <a:p>
            <a:r>
              <a:rPr lang="en-US" dirty="0">
                <a:latin typeface="EniTabReg" panose="02000506030000020004" pitchFamily="50" charset="0"/>
              </a:rPr>
              <a:t>COME AGGIUNGERE UN CONTRATTO IN VMS ?</a:t>
            </a: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16</a:t>
            </a:fld>
            <a:endParaRPr lang="it-IT"/>
          </a:p>
        </p:txBody>
      </p:sp>
      <p:pic>
        <p:nvPicPr>
          <p:cNvPr id="6" name="Immagine 5">
            <a:extLst>
              <a:ext uri="{FF2B5EF4-FFF2-40B4-BE49-F238E27FC236}">
                <a16:creationId xmlns:a16="http://schemas.microsoft.com/office/drawing/2014/main" id="{29D60EEE-510E-4246-AF0D-FD945A7EDB78}"/>
              </a:ext>
            </a:extLst>
          </p:cNvPr>
          <p:cNvPicPr>
            <a:picLocks noChangeAspect="1"/>
          </p:cNvPicPr>
          <p:nvPr/>
        </p:nvPicPr>
        <p:blipFill rotWithShape="1">
          <a:blip r:embed="rId2"/>
          <a:srcRect t="14468" r="46380" b="21194"/>
          <a:stretch/>
        </p:blipFill>
        <p:spPr>
          <a:xfrm>
            <a:off x="883333" y="1326951"/>
            <a:ext cx="6171429" cy="4163319"/>
          </a:xfrm>
          <a:prstGeom prst="rect">
            <a:avLst/>
          </a:prstGeom>
        </p:spPr>
      </p:pic>
      <p:sp>
        <p:nvSpPr>
          <p:cNvPr id="9" name="Segnaposto contenuto 2">
            <a:extLst>
              <a:ext uri="{FF2B5EF4-FFF2-40B4-BE49-F238E27FC236}">
                <a16:creationId xmlns:a16="http://schemas.microsoft.com/office/drawing/2014/main" id="{31245E6C-6C49-48E6-9A66-7B7532CBD7CF}"/>
              </a:ext>
            </a:extLst>
          </p:cNvPr>
          <p:cNvSpPr txBox="1">
            <a:spLocks/>
          </p:cNvSpPr>
          <p:nvPr/>
        </p:nvSpPr>
        <p:spPr bwMode="auto">
          <a:xfrm>
            <a:off x="7296695" y="1432488"/>
            <a:ext cx="4731182" cy="395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lvl1pPr marL="182563" indent="-182563" algn="l" rtl="0" eaLnBrk="0" fontAlgn="base" hangingPunct="0">
              <a:spcBef>
                <a:spcPct val="20000"/>
              </a:spcBef>
              <a:spcAft>
                <a:spcPct val="0"/>
              </a:spcAft>
              <a:buClr>
                <a:srgbClr val="FFD200"/>
              </a:buClr>
              <a:buFont typeface="Wingdings" panose="05000000000000000000" pitchFamily="2" charset="2"/>
              <a:buChar char="§"/>
              <a:defRPr>
                <a:solidFill>
                  <a:srgbClr val="757575"/>
                </a:solidFill>
                <a:latin typeface="+mn-lt"/>
                <a:ea typeface="+mn-ea"/>
                <a:cs typeface="+mn-cs"/>
              </a:defRPr>
            </a:lvl1pPr>
            <a:lvl2pPr marL="530225" indent="-168275" algn="l" rtl="0" eaLnBrk="0" fontAlgn="base" hangingPunct="0">
              <a:spcBef>
                <a:spcPct val="20000"/>
              </a:spcBef>
              <a:spcAft>
                <a:spcPct val="0"/>
              </a:spcAft>
              <a:buClr>
                <a:srgbClr val="C0C0C0"/>
              </a:buClr>
              <a:buFont typeface="Wingdings" panose="05000000000000000000" pitchFamily="2" charset="2"/>
              <a:buChar char="§"/>
              <a:defRPr sz="1600">
                <a:solidFill>
                  <a:schemeClr val="tx1"/>
                </a:solidFill>
                <a:latin typeface="+mn-lt"/>
              </a:defRPr>
            </a:lvl2pPr>
            <a:lvl3pPr marL="898525" indent="-182563" algn="l" rtl="0" eaLnBrk="0" fontAlgn="base" hangingPunct="0">
              <a:spcBef>
                <a:spcPct val="20000"/>
              </a:spcBef>
              <a:spcAft>
                <a:spcPct val="0"/>
              </a:spcAft>
              <a:buClr>
                <a:schemeClr val="tx1"/>
              </a:buClr>
              <a:buFont typeface="Wingdings" panose="05000000000000000000" pitchFamily="2" charset="2"/>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2000" b="1" kern="0">
                <a:solidFill>
                  <a:schemeClr val="tx1"/>
                </a:solidFill>
                <a:latin typeface="EniTabReg" panose="02000506030000020004" pitchFamily="50" charset="0"/>
              </a:rPr>
              <a:t>I </a:t>
            </a:r>
            <a:r>
              <a:rPr lang="en-US" sz="2000" b="1" kern="0" err="1">
                <a:solidFill>
                  <a:schemeClr val="tx1"/>
                </a:solidFill>
                <a:latin typeface="EniTabReg" panose="02000506030000020004" pitchFamily="50" charset="0"/>
              </a:rPr>
              <a:t>campi</a:t>
            </a:r>
            <a:r>
              <a:rPr lang="en-US" sz="2000" b="1" kern="0">
                <a:solidFill>
                  <a:schemeClr val="tx1"/>
                </a:solidFill>
                <a:latin typeface="EniTabReg" panose="02000506030000020004" pitchFamily="50" charset="0"/>
              </a:rPr>
              <a:t> </a:t>
            </a:r>
            <a:r>
              <a:rPr lang="en-US" sz="2000" b="1" kern="0" err="1">
                <a:solidFill>
                  <a:schemeClr val="tx1"/>
                </a:solidFill>
                <a:latin typeface="EniTabReg" panose="02000506030000020004" pitchFamily="50" charset="0"/>
              </a:rPr>
              <a:t>marcati</a:t>
            </a:r>
            <a:r>
              <a:rPr lang="en-US" sz="2000" b="1" kern="0">
                <a:solidFill>
                  <a:schemeClr val="tx1"/>
                </a:solidFill>
                <a:latin typeface="EniTabReg" panose="02000506030000020004" pitchFamily="50" charset="0"/>
              </a:rPr>
              <a:t> con* </a:t>
            </a:r>
            <a:r>
              <a:rPr lang="en-US" sz="2000" b="1" kern="0" err="1">
                <a:solidFill>
                  <a:schemeClr val="tx1"/>
                </a:solidFill>
                <a:latin typeface="EniTabReg" panose="02000506030000020004" pitchFamily="50" charset="0"/>
              </a:rPr>
              <a:t>sono</a:t>
            </a:r>
            <a:r>
              <a:rPr lang="en-US" sz="2000" b="1" kern="0">
                <a:solidFill>
                  <a:schemeClr val="tx1"/>
                </a:solidFill>
                <a:latin typeface="EniTabReg" panose="02000506030000020004" pitchFamily="50" charset="0"/>
              </a:rPr>
              <a:t> </a:t>
            </a:r>
            <a:r>
              <a:rPr lang="en-US" sz="2000" b="1" kern="0" err="1">
                <a:solidFill>
                  <a:schemeClr val="tx1"/>
                </a:solidFill>
                <a:latin typeface="EniTabReg" panose="02000506030000020004" pitchFamily="50" charset="0"/>
              </a:rPr>
              <a:t>obbligatori</a:t>
            </a:r>
            <a:endParaRPr lang="en-US" sz="2000" b="1" kern="0">
              <a:solidFill>
                <a:schemeClr val="tx1"/>
              </a:solidFill>
              <a:latin typeface="EniTabReg" panose="02000506030000020004" pitchFamily="50" charset="0"/>
            </a:endParaRPr>
          </a:p>
          <a:p>
            <a:r>
              <a:rPr lang="en-US" sz="2000" kern="0" err="1">
                <a:solidFill>
                  <a:schemeClr val="tx1"/>
                </a:solidFill>
                <a:latin typeface="EniTabReg" panose="02000506030000020004" pitchFamily="50" charset="0"/>
              </a:rPr>
              <a:t>Contratto</a:t>
            </a:r>
            <a:r>
              <a:rPr lang="en-US" sz="2000" kern="0">
                <a:solidFill>
                  <a:schemeClr val="tx1"/>
                </a:solidFill>
                <a:latin typeface="EniTabReg" panose="02000506030000020004" pitchFamily="50" charset="0"/>
              </a:rPr>
              <a:t> (</a:t>
            </a:r>
            <a:r>
              <a:rPr lang="en-US" sz="2000" kern="0" err="1">
                <a:solidFill>
                  <a:schemeClr val="tx1"/>
                </a:solidFill>
                <a:latin typeface="EniTabReg" panose="02000506030000020004" pitchFamily="50" charset="0"/>
              </a:rPr>
              <a:t>codice</a:t>
            </a:r>
            <a:r>
              <a:rPr lang="en-US" sz="2000" kern="0">
                <a:solidFill>
                  <a:schemeClr val="tx1"/>
                </a:solidFill>
                <a:latin typeface="EniTabReg" panose="02000506030000020004" pitchFamily="50" charset="0"/>
              </a:rPr>
              <a:t> </a:t>
            </a:r>
            <a:r>
              <a:rPr lang="en-US" sz="2000" kern="0" err="1">
                <a:solidFill>
                  <a:schemeClr val="tx1"/>
                </a:solidFill>
                <a:latin typeface="EniTabReg" panose="02000506030000020004" pitchFamily="50" charset="0"/>
              </a:rPr>
              <a:t>alfanumerico</a:t>
            </a:r>
            <a:r>
              <a:rPr lang="en-US" sz="2000" kern="0">
                <a:solidFill>
                  <a:schemeClr val="tx1"/>
                </a:solidFill>
                <a:latin typeface="EniTabReg" panose="02000506030000020004" pitchFamily="50" charset="0"/>
              </a:rPr>
              <a:t> di 10 </a:t>
            </a:r>
            <a:r>
              <a:rPr lang="en-US" sz="2000" kern="0" err="1">
                <a:solidFill>
                  <a:schemeClr val="tx1"/>
                </a:solidFill>
                <a:latin typeface="EniTabReg" panose="02000506030000020004" pitchFamily="50" charset="0"/>
              </a:rPr>
              <a:t>cifre</a:t>
            </a:r>
            <a:r>
              <a:rPr lang="en-US" sz="2000" kern="0">
                <a:solidFill>
                  <a:schemeClr val="tx1"/>
                </a:solidFill>
                <a:latin typeface="EniTabReg" panose="02000506030000020004" pitchFamily="50" charset="0"/>
              </a:rPr>
              <a:t>)</a:t>
            </a:r>
          </a:p>
          <a:p>
            <a:r>
              <a:rPr lang="en-US" sz="2000" kern="0">
                <a:solidFill>
                  <a:schemeClr val="tx1"/>
                </a:solidFill>
                <a:latin typeface="EniTabReg" panose="02000506030000020004" pitchFamily="50" charset="0"/>
              </a:rPr>
              <a:t>Tipo di </a:t>
            </a:r>
            <a:r>
              <a:rPr lang="en-US" sz="2000" kern="0" err="1">
                <a:solidFill>
                  <a:schemeClr val="tx1"/>
                </a:solidFill>
                <a:latin typeface="EniTabReg" panose="02000506030000020004" pitchFamily="50" charset="0"/>
              </a:rPr>
              <a:t>contratto</a:t>
            </a:r>
            <a:r>
              <a:rPr lang="en-US" sz="2000" kern="0">
                <a:solidFill>
                  <a:schemeClr val="tx1"/>
                </a:solidFill>
                <a:latin typeface="EniTabReg" panose="02000506030000020004" pitchFamily="50" charset="0"/>
              </a:rPr>
              <a:t> (</a:t>
            </a:r>
            <a:r>
              <a:rPr lang="en-US" sz="2000" kern="0" err="1">
                <a:solidFill>
                  <a:schemeClr val="tx1"/>
                </a:solidFill>
                <a:latin typeface="EniTabReg" panose="02000506030000020004" pitchFamily="50" charset="0"/>
              </a:rPr>
              <a:t>Chiuso</a:t>
            </a:r>
            <a:r>
              <a:rPr lang="en-US" sz="2000" kern="0">
                <a:solidFill>
                  <a:schemeClr val="tx1"/>
                </a:solidFill>
                <a:latin typeface="EniTabReg" panose="02000506030000020004" pitchFamily="50" charset="0"/>
              </a:rPr>
              <a:t> o </a:t>
            </a:r>
            <a:r>
              <a:rPr lang="en-US" sz="2000" kern="0" err="1">
                <a:solidFill>
                  <a:schemeClr val="tx1"/>
                </a:solidFill>
                <a:latin typeface="EniTabReg" panose="02000506030000020004" pitchFamily="50" charset="0"/>
              </a:rPr>
              <a:t>Aperto</a:t>
            </a:r>
            <a:r>
              <a:rPr lang="en-US" sz="2000" kern="0">
                <a:solidFill>
                  <a:schemeClr val="tx1"/>
                </a:solidFill>
                <a:latin typeface="EniTabReg" panose="02000506030000020004" pitchFamily="50" charset="0"/>
              </a:rPr>
              <a:t>) </a:t>
            </a:r>
          </a:p>
          <a:p>
            <a:r>
              <a:rPr lang="it-IT" sz="2000" kern="0">
                <a:solidFill>
                  <a:schemeClr val="tx1"/>
                </a:solidFill>
                <a:latin typeface="EniTabReg" panose="02000506030000020004" pitchFamily="50" charset="0"/>
              </a:rPr>
              <a:t>Gruppo Merce Prevalente</a:t>
            </a:r>
          </a:p>
          <a:p>
            <a:r>
              <a:rPr lang="en-US" sz="2000" kern="0" err="1">
                <a:solidFill>
                  <a:schemeClr val="tx1"/>
                </a:solidFill>
                <a:latin typeface="EniTabReg" panose="02000506030000020004" pitchFamily="50" charset="0"/>
              </a:rPr>
              <a:t>Codice</a:t>
            </a:r>
            <a:r>
              <a:rPr lang="en-US" sz="2000" kern="0">
                <a:solidFill>
                  <a:schemeClr val="tx1"/>
                </a:solidFill>
                <a:latin typeface="EniTabReg" panose="02000506030000020004" pitchFamily="50" charset="0"/>
              </a:rPr>
              <a:t> SAP </a:t>
            </a:r>
            <a:r>
              <a:rPr lang="en-US" sz="2000" kern="0" err="1">
                <a:solidFill>
                  <a:schemeClr val="tx1"/>
                </a:solidFill>
                <a:latin typeface="EniTabReg" panose="02000506030000020004" pitchFamily="50" charset="0"/>
              </a:rPr>
              <a:t>fornitore</a:t>
            </a:r>
            <a:r>
              <a:rPr lang="en-US" sz="2000" kern="0">
                <a:solidFill>
                  <a:schemeClr val="tx1"/>
                </a:solidFill>
                <a:latin typeface="EniTabReg" panose="02000506030000020004" pitchFamily="50" charset="0"/>
              </a:rPr>
              <a:t> (</a:t>
            </a:r>
            <a:r>
              <a:rPr lang="en-US" sz="2000" i="1" kern="0" err="1">
                <a:solidFill>
                  <a:schemeClr val="tx1"/>
                </a:solidFill>
                <a:latin typeface="EniTabReg" panose="02000506030000020004" pitchFamily="50" charset="0"/>
              </a:rPr>
              <a:t>Codice</a:t>
            </a:r>
            <a:r>
              <a:rPr lang="en-US" sz="2000" i="1" kern="0">
                <a:solidFill>
                  <a:schemeClr val="tx1"/>
                </a:solidFill>
                <a:latin typeface="EniTabReg" panose="02000506030000020004" pitchFamily="50" charset="0"/>
              </a:rPr>
              <a:t> VMS e </a:t>
            </a:r>
            <a:r>
              <a:rPr lang="en-US" sz="2000" i="1" kern="0" err="1">
                <a:solidFill>
                  <a:schemeClr val="tx1"/>
                </a:solidFill>
                <a:latin typeface="EniTabReg" panose="02000506030000020004" pitchFamily="50" charset="0"/>
              </a:rPr>
              <a:t>ragione</a:t>
            </a:r>
            <a:r>
              <a:rPr lang="en-US" sz="2000" i="1" kern="0">
                <a:solidFill>
                  <a:schemeClr val="tx1"/>
                </a:solidFill>
                <a:latin typeface="EniTabReg" panose="02000506030000020004" pitchFamily="50" charset="0"/>
              </a:rPr>
              <a:t> </a:t>
            </a:r>
            <a:r>
              <a:rPr lang="en-US" sz="2000" i="1" kern="0" err="1">
                <a:solidFill>
                  <a:schemeClr val="tx1"/>
                </a:solidFill>
                <a:latin typeface="EniTabReg" panose="02000506030000020004" pitchFamily="50" charset="0"/>
              </a:rPr>
              <a:t>sociale</a:t>
            </a:r>
            <a:r>
              <a:rPr lang="en-US" sz="2000" i="1" kern="0">
                <a:solidFill>
                  <a:schemeClr val="tx1"/>
                </a:solidFill>
                <a:latin typeface="EniTabReg" panose="02000506030000020004" pitchFamily="50" charset="0"/>
              </a:rPr>
              <a:t> </a:t>
            </a:r>
            <a:r>
              <a:rPr lang="en-US" sz="2000" i="1" kern="0" err="1">
                <a:solidFill>
                  <a:schemeClr val="tx1"/>
                </a:solidFill>
                <a:latin typeface="EniTabReg" panose="02000506030000020004" pitchFamily="50" charset="0"/>
              </a:rPr>
              <a:t>verranno</a:t>
            </a:r>
            <a:r>
              <a:rPr lang="en-US" sz="2000" i="1" kern="0">
                <a:solidFill>
                  <a:schemeClr val="tx1"/>
                </a:solidFill>
                <a:latin typeface="EniTabReg" panose="02000506030000020004" pitchFamily="50" charset="0"/>
              </a:rPr>
              <a:t> </a:t>
            </a:r>
            <a:r>
              <a:rPr lang="en-US" sz="2000" i="1" kern="0" err="1">
                <a:solidFill>
                  <a:schemeClr val="tx1"/>
                </a:solidFill>
                <a:latin typeface="EniTabReg" panose="02000506030000020004" pitchFamily="50" charset="0"/>
              </a:rPr>
              <a:t>valorizzate</a:t>
            </a:r>
            <a:r>
              <a:rPr lang="en-US" sz="2000" i="1" kern="0">
                <a:solidFill>
                  <a:schemeClr val="tx1"/>
                </a:solidFill>
                <a:latin typeface="EniTabReg" panose="02000506030000020004" pitchFamily="50" charset="0"/>
              </a:rPr>
              <a:t> </a:t>
            </a:r>
            <a:r>
              <a:rPr lang="en-US" sz="2000" i="1" kern="0" err="1">
                <a:solidFill>
                  <a:schemeClr val="tx1"/>
                </a:solidFill>
                <a:latin typeface="EniTabReg" panose="02000506030000020004" pitchFamily="50" charset="0"/>
              </a:rPr>
              <a:t>automaticamente</a:t>
            </a:r>
            <a:r>
              <a:rPr lang="en-US" sz="2000" kern="0">
                <a:solidFill>
                  <a:schemeClr val="tx1"/>
                </a:solidFill>
                <a:latin typeface="EniTabReg" panose="02000506030000020004" pitchFamily="50" charset="0"/>
              </a:rPr>
              <a:t>)</a:t>
            </a:r>
          </a:p>
          <a:p>
            <a:r>
              <a:rPr lang="en-US" sz="2000" kern="0">
                <a:solidFill>
                  <a:schemeClr val="tx1"/>
                </a:solidFill>
                <a:latin typeface="EniTabReg" panose="02000506030000020004" pitchFamily="50" charset="0"/>
              </a:rPr>
              <a:t>…</a:t>
            </a:r>
          </a:p>
          <a:p>
            <a:r>
              <a:rPr lang="en-US" sz="2000" kern="0" err="1">
                <a:solidFill>
                  <a:schemeClr val="tx1"/>
                </a:solidFill>
                <a:latin typeface="EniTabReg" panose="02000506030000020004" pitchFamily="50" charset="0"/>
              </a:rPr>
              <a:t>Società</a:t>
            </a:r>
            <a:r>
              <a:rPr lang="en-US" sz="2000" kern="0">
                <a:solidFill>
                  <a:schemeClr val="tx1"/>
                </a:solidFill>
                <a:latin typeface="EniTabReg" panose="02000506030000020004" pitchFamily="50" charset="0"/>
              </a:rPr>
              <a:t> </a:t>
            </a:r>
            <a:r>
              <a:rPr lang="en-US" sz="2000" kern="0" err="1">
                <a:solidFill>
                  <a:schemeClr val="tx1"/>
                </a:solidFill>
                <a:latin typeface="EniTabReg" panose="02000506030000020004" pitchFamily="50" charset="0"/>
              </a:rPr>
              <a:t>Committente</a:t>
            </a:r>
            <a:r>
              <a:rPr lang="en-US" sz="2000" kern="0">
                <a:solidFill>
                  <a:schemeClr val="tx1"/>
                </a:solidFill>
                <a:latin typeface="EniTabReg" panose="02000506030000020004" pitchFamily="50" charset="0"/>
              </a:rPr>
              <a:t> (</a:t>
            </a:r>
            <a:r>
              <a:rPr lang="en-US" sz="2000" i="1" kern="0" err="1">
                <a:solidFill>
                  <a:schemeClr val="tx1"/>
                </a:solidFill>
                <a:latin typeface="EniTabReg" panose="02000506030000020004" pitchFamily="50" charset="0"/>
              </a:rPr>
              <a:t>Dati</a:t>
            </a:r>
            <a:r>
              <a:rPr lang="en-US" sz="2000" i="1" kern="0">
                <a:solidFill>
                  <a:schemeClr val="tx1"/>
                </a:solidFill>
                <a:latin typeface="EniTabReg" panose="02000506030000020004" pitchFamily="50" charset="0"/>
              </a:rPr>
              <a:t> </a:t>
            </a:r>
            <a:r>
              <a:rPr lang="en-US" sz="2000" i="1" kern="0" err="1">
                <a:solidFill>
                  <a:schemeClr val="tx1"/>
                </a:solidFill>
                <a:latin typeface="EniTabReg" panose="02000506030000020004" pitchFamily="50" charset="0"/>
              </a:rPr>
              <a:t>Organizzativi</a:t>
            </a:r>
            <a:r>
              <a:rPr lang="en-US" sz="2000" kern="0">
                <a:solidFill>
                  <a:schemeClr val="tx1"/>
                </a:solidFill>
                <a:latin typeface="EniTabReg" panose="02000506030000020004" pitchFamily="50" charset="0"/>
              </a:rPr>
              <a:t>)</a:t>
            </a:r>
          </a:p>
          <a:p>
            <a:r>
              <a:rPr lang="en-US" sz="2000" kern="0" err="1">
                <a:solidFill>
                  <a:schemeClr val="tx1"/>
                </a:solidFill>
                <a:latin typeface="EniTabReg" panose="02000506030000020004" pitchFamily="50" charset="0"/>
              </a:rPr>
              <a:t>Unità</a:t>
            </a:r>
            <a:r>
              <a:rPr lang="en-US" sz="2000" kern="0">
                <a:solidFill>
                  <a:schemeClr val="tx1"/>
                </a:solidFill>
                <a:latin typeface="EniTabReg" panose="02000506030000020004" pitchFamily="50" charset="0"/>
              </a:rPr>
              <a:t> </a:t>
            </a:r>
            <a:r>
              <a:rPr lang="en-US" sz="2000" kern="0" err="1">
                <a:solidFill>
                  <a:schemeClr val="tx1"/>
                </a:solidFill>
                <a:latin typeface="EniTabReg" panose="02000506030000020004" pitchFamily="50" charset="0"/>
              </a:rPr>
              <a:t>Gestore</a:t>
            </a:r>
            <a:r>
              <a:rPr lang="en-US" sz="2000" kern="0">
                <a:solidFill>
                  <a:schemeClr val="tx1"/>
                </a:solidFill>
                <a:latin typeface="EniTabReg" panose="02000506030000020004" pitchFamily="50" charset="0"/>
              </a:rPr>
              <a:t> (</a:t>
            </a:r>
            <a:r>
              <a:rPr lang="en-US" sz="2000" i="1" kern="0" err="1">
                <a:solidFill>
                  <a:schemeClr val="tx1"/>
                </a:solidFill>
                <a:latin typeface="EniTabReg" panose="02000506030000020004" pitchFamily="50" charset="0"/>
              </a:rPr>
              <a:t>Dati</a:t>
            </a:r>
            <a:r>
              <a:rPr lang="en-US" sz="2000" i="1" kern="0">
                <a:solidFill>
                  <a:schemeClr val="tx1"/>
                </a:solidFill>
                <a:latin typeface="EniTabReg" panose="02000506030000020004" pitchFamily="50" charset="0"/>
              </a:rPr>
              <a:t> </a:t>
            </a:r>
            <a:r>
              <a:rPr lang="en-US" sz="2000" i="1" kern="0" err="1">
                <a:solidFill>
                  <a:schemeClr val="tx1"/>
                </a:solidFill>
                <a:latin typeface="EniTabReg" panose="02000506030000020004" pitchFamily="50" charset="0"/>
              </a:rPr>
              <a:t>Organizzativi</a:t>
            </a:r>
            <a:r>
              <a:rPr lang="en-US" sz="2000" kern="0">
                <a:solidFill>
                  <a:schemeClr val="tx1"/>
                </a:solidFill>
                <a:latin typeface="EniTabReg" panose="02000506030000020004" pitchFamily="50" charset="0"/>
              </a:rPr>
              <a:t>)</a:t>
            </a:r>
            <a:endParaRPr lang="en-GB" sz="2000" kern="0">
              <a:solidFill>
                <a:schemeClr val="tx1"/>
              </a:solidFill>
              <a:latin typeface="EniTabReg" panose="02000506030000020004" pitchFamily="50" charset="0"/>
            </a:endParaRPr>
          </a:p>
        </p:txBody>
      </p:sp>
      <p:sp>
        <p:nvSpPr>
          <p:cNvPr id="10" name="Segnaposto contenuto 2">
            <a:extLst>
              <a:ext uri="{FF2B5EF4-FFF2-40B4-BE49-F238E27FC236}">
                <a16:creationId xmlns:a16="http://schemas.microsoft.com/office/drawing/2014/main" id="{B84EC196-E165-464D-9BF7-C4CD47AE1DF5}"/>
              </a:ext>
            </a:extLst>
          </p:cNvPr>
          <p:cNvSpPr txBox="1">
            <a:spLocks/>
          </p:cNvSpPr>
          <p:nvPr/>
        </p:nvSpPr>
        <p:spPr>
          <a:xfrm>
            <a:off x="1194194" y="5788727"/>
            <a:ext cx="6001085" cy="631080"/>
          </a:xfrm>
          <a:prstGeom prst="rect">
            <a:avLst/>
          </a:prstGeom>
        </p:spPr>
        <p:txBody>
          <a:bodyPr>
            <a:normAutofit fontScale="85000" lnSpcReduction="20000"/>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A0538"/>
              </a:buClr>
            </a:pPr>
            <a:r>
              <a:rPr lang="it-IT" sz="2200" i="0">
                <a:latin typeface="EniTabReg" panose="02000506030000020004" pitchFamily="50" charset="0"/>
              </a:rPr>
              <a:t>Inserito il </a:t>
            </a:r>
            <a:r>
              <a:rPr lang="it-IT" sz="2200" b="1" i="0">
                <a:latin typeface="EniTabReg" panose="02000506030000020004" pitchFamily="50" charset="0"/>
              </a:rPr>
              <a:t>SAP</a:t>
            </a:r>
            <a:r>
              <a:rPr lang="it-IT" sz="2200" i="0">
                <a:latin typeface="EniTabReg" panose="02000506030000020004" pitchFamily="50" charset="0"/>
              </a:rPr>
              <a:t>, non dimenticare di premere </a:t>
            </a:r>
            <a:r>
              <a:rPr lang="it-IT" sz="2200" b="1" i="0">
                <a:solidFill>
                  <a:srgbClr val="CA0538"/>
                </a:solidFill>
                <a:latin typeface="EniTabReg" panose="02000506030000020004" pitchFamily="50" charset="0"/>
              </a:rPr>
              <a:t>invio</a:t>
            </a:r>
          </a:p>
          <a:p>
            <a:pPr algn="just">
              <a:buClr>
                <a:srgbClr val="CA0538"/>
              </a:buClr>
            </a:pPr>
            <a:r>
              <a:rPr lang="it-IT" sz="2200" i="0">
                <a:latin typeface="EniTabReg" panose="02000506030000020004" pitchFamily="50" charset="0"/>
              </a:rPr>
              <a:t>Appariranno il codice VMS e la Ragione sociale</a:t>
            </a:r>
            <a:endParaRPr lang="it-IT" sz="2200" b="1" i="0">
              <a:latin typeface="EniTabReg" panose="02000506030000020004" pitchFamily="50" charset="0"/>
            </a:endParaRPr>
          </a:p>
          <a:p>
            <a:pPr algn="just">
              <a:buClr>
                <a:srgbClr val="CA0538"/>
              </a:buClr>
            </a:pPr>
            <a:endParaRPr lang="it-IT" sz="2000" b="1" i="0">
              <a:latin typeface="EniTabReg" panose="02000506030000020004" pitchFamily="50" charset="0"/>
            </a:endParaRPr>
          </a:p>
          <a:p>
            <a:pPr algn="just">
              <a:buClr>
                <a:srgbClr val="CA0538"/>
              </a:buClr>
            </a:pPr>
            <a:endParaRPr lang="it-IT" sz="2000" b="1" i="0">
              <a:latin typeface="EniTabReg" panose="02000506030000020004" pitchFamily="50" charset="0"/>
            </a:endParaRPr>
          </a:p>
        </p:txBody>
      </p:sp>
      <p:cxnSp>
        <p:nvCxnSpPr>
          <p:cNvPr id="11" name="Connettore 2 10">
            <a:extLst>
              <a:ext uri="{FF2B5EF4-FFF2-40B4-BE49-F238E27FC236}">
                <a16:creationId xmlns:a16="http://schemas.microsoft.com/office/drawing/2014/main" id="{A8A3F782-9763-47B3-8373-B057933A5312}"/>
              </a:ext>
            </a:extLst>
          </p:cNvPr>
          <p:cNvCxnSpPr>
            <a:cxnSpLocks/>
          </p:cNvCxnSpPr>
          <p:nvPr/>
        </p:nvCxnSpPr>
        <p:spPr>
          <a:xfrm flipH="1">
            <a:off x="1364105" y="2833141"/>
            <a:ext cx="824459" cy="2986226"/>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grpSp>
        <p:nvGrpSpPr>
          <p:cNvPr id="17" name="Gruppo 16">
            <a:extLst>
              <a:ext uri="{FF2B5EF4-FFF2-40B4-BE49-F238E27FC236}">
                <a16:creationId xmlns:a16="http://schemas.microsoft.com/office/drawing/2014/main" id="{91C27C0A-0758-499E-BC83-44CA0F041E6C}"/>
              </a:ext>
            </a:extLst>
          </p:cNvPr>
          <p:cNvGrpSpPr/>
          <p:nvPr/>
        </p:nvGrpSpPr>
        <p:grpSpPr>
          <a:xfrm>
            <a:off x="3004981" y="834189"/>
            <a:ext cx="1928132" cy="414965"/>
            <a:chOff x="2859718" y="834189"/>
            <a:chExt cx="1928132" cy="414965"/>
          </a:xfrm>
        </p:grpSpPr>
        <p:sp>
          <p:nvSpPr>
            <p:cNvPr id="15" name="Rettangolo 14">
              <a:extLst>
                <a:ext uri="{FF2B5EF4-FFF2-40B4-BE49-F238E27FC236}">
                  <a16:creationId xmlns:a16="http://schemas.microsoft.com/office/drawing/2014/main" id="{B2C3E516-095E-4C56-A400-BA308E9157EC}"/>
                </a:ext>
              </a:extLst>
            </p:cNvPr>
            <p:cNvSpPr/>
            <p:nvPr/>
          </p:nvSpPr>
          <p:spPr>
            <a:xfrm>
              <a:off x="2859718" y="1039744"/>
              <a:ext cx="1928132" cy="2094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33525F51-E659-4983-B42B-8DAC507898A9}"/>
                </a:ext>
              </a:extLst>
            </p:cNvPr>
            <p:cNvSpPr txBox="1"/>
            <p:nvPr/>
          </p:nvSpPr>
          <p:spPr>
            <a:xfrm>
              <a:off x="2859718" y="834189"/>
              <a:ext cx="1928132" cy="369333"/>
            </a:xfrm>
            <a:prstGeom prst="rect">
              <a:avLst/>
            </a:prstGeom>
            <a:noFill/>
          </p:spPr>
          <p:txBody>
            <a:bodyPr wrap="square" rtlCol="0">
              <a:spAutoFit/>
            </a:bodyPr>
            <a:lstStyle/>
            <a:p>
              <a:pPr algn="ctr"/>
              <a:r>
                <a:rPr lang="it-IT" b="1">
                  <a:latin typeface="EniTabReg" panose="02000506030000020004" pitchFamily="50" charset="0"/>
                </a:rPr>
                <a:t>Crea Contratto - 1</a:t>
              </a:r>
            </a:p>
          </p:txBody>
        </p:sp>
      </p:grpSp>
    </p:spTree>
    <p:extLst>
      <p:ext uri="{BB962C8B-B14F-4D97-AF65-F5344CB8AC3E}">
        <p14:creationId xmlns:p14="http://schemas.microsoft.com/office/powerpoint/2010/main" val="273516296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7826" y="261541"/>
            <a:ext cx="10731600" cy="508143"/>
          </a:xfrm>
        </p:spPr>
        <p:txBody>
          <a:bodyPr/>
          <a:lstStyle/>
          <a:p>
            <a:r>
              <a:rPr lang="it-IT">
                <a:latin typeface="EniTabReg" panose="02000506030000020004" pitchFamily="50" charset="0"/>
              </a:rPr>
              <a:t>COSA FARE SE UN FORNITORE MI CHIEDE UN CEL/REFERENZE?</a:t>
            </a:r>
          </a:p>
        </p:txBody>
      </p:sp>
      <p:sp>
        <p:nvSpPr>
          <p:cNvPr id="6"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17</a:t>
            </a:fld>
            <a:endParaRPr lang="it-IT"/>
          </a:p>
        </p:txBody>
      </p:sp>
      <p:grpSp>
        <p:nvGrpSpPr>
          <p:cNvPr id="11" name="Gruppo 10">
            <a:extLst>
              <a:ext uri="{FF2B5EF4-FFF2-40B4-BE49-F238E27FC236}">
                <a16:creationId xmlns:a16="http://schemas.microsoft.com/office/drawing/2014/main" id="{D3165852-0B85-4057-ABB8-5FFE92B5B5C8}"/>
              </a:ext>
            </a:extLst>
          </p:cNvPr>
          <p:cNvGrpSpPr/>
          <p:nvPr/>
        </p:nvGrpSpPr>
        <p:grpSpPr>
          <a:xfrm>
            <a:off x="2275173" y="881146"/>
            <a:ext cx="1928132" cy="400110"/>
            <a:chOff x="1872343" y="2287436"/>
            <a:chExt cx="1928132" cy="400110"/>
          </a:xfrm>
        </p:grpSpPr>
        <p:sp>
          <p:nvSpPr>
            <p:cNvPr id="12" name="Rettangolo 11">
              <a:extLst>
                <a:ext uri="{FF2B5EF4-FFF2-40B4-BE49-F238E27FC236}">
                  <a16:creationId xmlns:a16="http://schemas.microsoft.com/office/drawing/2014/main" id="{06C7D7B0-9EA9-4DE8-886B-30BD0DC0406B}"/>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1CCA68DC-CC9C-497E-8D30-D3E93AF0059C}"/>
                </a:ext>
              </a:extLst>
            </p:cNvPr>
            <p:cNvSpPr txBox="1"/>
            <p:nvPr/>
          </p:nvSpPr>
          <p:spPr>
            <a:xfrm>
              <a:off x="1872343" y="2287436"/>
              <a:ext cx="1928132" cy="400110"/>
            </a:xfrm>
            <a:prstGeom prst="rect">
              <a:avLst/>
            </a:prstGeom>
            <a:noFill/>
          </p:spPr>
          <p:txBody>
            <a:bodyPr wrap="square" rtlCol="0">
              <a:spAutoFit/>
            </a:bodyPr>
            <a:lstStyle/>
            <a:p>
              <a:pPr algn="ctr"/>
              <a:r>
                <a:rPr lang="it-IT" sz="2000" b="1"/>
                <a:t>Pubblico</a:t>
              </a:r>
            </a:p>
          </p:txBody>
        </p:sp>
      </p:grpSp>
      <p:grpSp>
        <p:nvGrpSpPr>
          <p:cNvPr id="14" name="Gruppo 13">
            <a:extLst>
              <a:ext uri="{FF2B5EF4-FFF2-40B4-BE49-F238E27FC236}">
                <a16:creationId xmlns:a16="http://schemas.microsoft.com/office/drawing/2014/main" id="{2ED57EFB-8255-4675-8CF7-F42664DD5AE2}"/>
              </a:ext>
            </a:extLst>
          </p:cNvPr>
          <p:cNvGrpSpPr/>
          <p:nvPr/>
        </p:nvGrpSpPr>
        <p:grpSpPr>
          <a:xfrm>
            <a:off x="7969224" y="891918"/>
            <a:ext cx="1928132" cy="400110"/>
            <a:chOff x="1872343" y="2287436"/>
            <a:chExt cx="1928132" cy="400110"/>
          </a:xfrm>
        </p:grpSpPr>
        <p:sp>
          <p:nvSpPr>
            <p:cNvPr id="15" name="Rettangolo 14">
              <a:extLst>
                <a:ext uri="{FF2B5EF4-FFF2-40B4-BE49-F238E27FC236}">
                  <a16:creationId xmlns:a16="http://schemas.microsoft.com/office/drawing/2014/main" id="{3DAE7F66-2633-4D24-92E6-A2F1781EE872}"/>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2839A9AA-2D8E-4820-8CD0-744EA9A01FBA}"/>
                </a:ext>
              </a:extLst>
            </p:cNvPr>
            <p:cNvSpPr txBox="1"/>
            <p:nvPr/>
          </p:nvSpPr>
          <p:spPr>
            <a:xfrm>
              <a:off x="1872343" y="2287436"/>
              <a:ext cx="1928132" cy="400110"/>
            </a:xfrm>
            <a:prstGeom prst="rect">
              <a:avLst/>
            </a:prstGeom>
            <a:noFill/>
          </p:spPr>
          <p:txBody>
            <a:bodyPr wrap="square" rtlCol="0">
              <a:spAutoFit/>
            </a:bodyPr>
            <a:lstStyle/>
            <a:p>
              <a:pPr algn="ctr"/>
              <a:r>
                <a:rPr lang="it-IT" sz="2000" b="1"/>
                <a:t>Privato</a:t>
              </a:r>
            </a:p>
          </p:txBody>
        </p:sp>
      </p:grpSp>
      <p:sp>
        <p:nvSpPr>
          <p:cNvPr id="17" name="Rettangolo 16">
            <a:extLst>
              <a:ext uri="{FF2B5EF4-FFF2-40B4-BE49-F238E27FC236}">
                <a16:creationId xmlns:a16="http://schemas.microsoft.com/office/drawing/2014/main" id="{BC19C15C-C211-4F85-A550-176DC1EDC5BC}"/>
              </a:ext>
            </a:extLst>
          </p:cNvPr>
          <p:cNvSpPr/>
          <p:nvPr/>
        </p:nvSpPr>
        <p:spPr>
          <a:xfrm>
            <a:off x="3657365" y="1498454"/>
            <a:ext cx="1928132" cy="400110"/>
          </a:xfrm>
          <a:prstGeom prst="rect">
            <a:avLst/>
          </a:prstGeom>
        </p:spPr>
        <p:txBody>
          <a:bodyPr wrap="square">
            <a:spAutoFit/>
          </a:bodyPr>
          <a:lstStyle/>
          <a:p>
            <a:pPr algn="ctr"/>
            <a:r>
              <a:rPr lang="it-IT" sz="2000">
                <a:solidFill>
                  <a:srgbClr val="CA0538"/>
                </a:solidFill>
                <a:latin typeface="EniTabReg" panose="02000506030000020004" pitchFamily="50" charset="0"/>
              </a:rPr>
              <a:t>Unità Gestore</a:t>
            </a:r>
          </a:p>
        </p:txBody>
      </p:sp>
      <p:sp>
        <p:nvSpPr>
          <p:cNvPr id="19" name="Rettangolo 18">
            <a:extLst>
              <a:ext uri="{FF2B5EF4-FFF2-40B4-BE49-F238E27FC236}">
                <a16:creationId xmlns:a16="http://schemas.microsoft.com/office/drawing/2014/main" id="{633EFEAC-D9E0-4D08-85F5-FFF97FD7C8BF}"/>
              </a:ext>
            </a:extLst>
          </p:cNvPr>
          <p:cNvSpPr/>
          <p:nvPr/>
        </p:nvSpPr>
        <p:spPr>
          <a:xfrm>
            <a:off x="875420" y="1444959"/>
            <a:ext cx="1452569" cy="400110"/>
          </a:xfrm>
          <a:prstGeom prst="rect">
            <a:avLst/>
          </a:prstGeom>
        </p:spPr>
        <p:txBody>
          <a:bodyPr wrap="square">
            <a:spAutoFit/>
          </a:bodyPr>
          <a:lstStyle/>
          <a:p>
            <a:pPr algn="ctr"/>
            <a:r>
              <a:rPr lang="it-IT" sz="2000">
                <a:solidFill>
                  <a:srgbClr val="CA0538"/>
                </a:solidFill>
                <a:latin typeface="EniTabReg" panose="02000506030000020004" pitchFamily="50" charset="0"/>
              </a:rPr>
              <a:t>Fornitore</a:t>
            </a:r>
          </a:p>
        </p:txBody>
      </p:sp>
      <p:cxnSp>
        <p:nvCxnSpPr>
          <p:cNvPr id="7" name="Connettore 2 6">
            <a:extLst>
              <a:ext uri="{FF2B5EF4-FFF2-40B4-BE49-F238E27FC236}">
                <a16:creationId xmlns:a16="http://schemas.microsoft.com/office/drawing/2014/main" id="{3DEB55FF-4E2F-4128-B380-DC306683D52A}"/>
              </a:ext>
            </a:extLst>
          </p:cNvPr>
          <p:cNvCxnSpPr>
            <a:cxnSpLocks/>
          </p:cNvCxnSpPr>
          <p:nvPr/>
        </p:nvCxnSpPr>
        <p:spPr>
          <a:xfrm>
            <a:off x="2199422" y="1670890"/>
            <a:ext cx="139098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Rettangolo 22">
            <a:extLst>
              <a:ext uri="{FF2B5EF4-FFF2-40B4-BE49-F238E27FC236}">
                <a16:creationId xmlns:a16="http://schemas.microsoft.com/office/drawing/2014/main" id="{8C8D06CE-BEB7-4042-B4D4-BEC9AE01334E}"/>
              </a:ext>
            </a:extLst>
          </p:cNvPr>
          <p:cNvSpPr/>
          <p:nvPr/>
        </p:nvSpPr>
        <p:spPr>
          <a:xfrm>
            <a:off x="3520325" y="1879806"/>
            <a:ext cx="2202212" cy="646331"/>
          </a:xfrm>
          <a:prstGeom prst="rect">
            <a:avLst/>
          </a:prstGeom>
        </p:spPr>
        <p:txBody>
          <a:bodyPr wrap="square">
            <a:spAutoFit/>
          </a:bodyPr>
          <a:lstStyle/>
          <a:p>
            <a:pPr algn="ctr"/>
            <a:r>
              <a:rPr lang="it-IT">
                <a:latin typeface="EniTabReg" panose="02000506030000020004" pitchFamily="50" charset="0"/>
              </a:rPr>
              <a:t>Compila </a:t>
            </a:r>
            <a:r>
              <a:rPr lang="it-IT" err="1">
                <a:latin typeface="EniTabReg" panose="02000506030000020004" pitchFamily="50" charset="0"/>
              </a:rPr>
              <a:t>form</a:t>
            </a:r>
            <a:r>
              <a:rPr lang="it-IT">
                <a:latin typeface="EniTabReg" panose="02000506030000020004" pitchFamily="50" charset="0"/>
              </a:rPr>
              <a:t> standard (Allegato B)</a:t>
            </a:r>
          </a:p>
        </p:txBody>
      </p:sp>
      <p:cxnSp>
        <p:nvCxnSpPr>
          <p:cNvPr id="24" name="Connettore 2 23">
            <a:extLst>
              <a:ext uri="{FF2B5EF4-FFF2-40B4-BE49-F238E27FC236}">
                <a16:creationId xmlns:a16="http://schemas.microsoft.com/office/drawing/2014/main" id="{E877C2E3-68C1-4CB3-B442-91FF903FF135}"/>
              </a:ext>
            </a:extLst>
          </p:cNvPr>
          <p:cNvCxnSpPr>
            <a:cxnSpLocks/>
          </p:cNvCxnSpPr>
          <p:nvPr/>
        </p:nvCxnSpPr>
        <p:spPr>
          <a:xfrm>
            <a:off x="4532437" y="2526137"/>
            <a:ext cx="0" cy="9473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Rettangolo 25">
            <a:extLst>
              <a:ext uri="{FF2B5EF4-FFF2-40B4-BE49-F238E27FC236}">
                <a16:creationId xmlns:a16="http://schemas.microsoft.com/office/drawing/2014/main" id="{86244F10-9637-481C-971A-05026B1E9BCD}"/>
              </a:ext>
            </a:extLst>
          </p:cNvPr>
          <p:cNvSpPr/>
          <p:nvPr/>
        </p:nvSpPr>
        <p:spPr>
          <a:xfrm>
            <a:off x="3538487" y="3518217"/>
            <a:ext cx="1928132" cy="400110"/>
          </a:xfrm>
          <a:prstGeom prst="rect">
            <a:avLst/>
          </a:prstGeom>
        </p:spPr>
        <p:txBody>
          <a:bodyPr wrap="square">
            <a:spAutoFit/>
          </a:bodyPr>
          <a:lstStyle/>
          <a:p>
            <a:pPr algn="ctr"/>
            <a:r>
              <a:rPr lang="it-IT" sz="2000">
                <a:solidFill>
                  <a:srgbClr val="CA0538"/>
                </a:solidFill>
                <a:latin typeface="EniTabReg" panose="02000506030000020004" pitchFamily="50" charset="0"/>
              </a:rPr>
              <a:t>APR/COAS-B</a:t>
            </a:r>
          </a:p>
        </p:txBody>
      </p:sp>
      <p:sp>
        <p:nvSpPr>
          <p:cNvPr id="27" name="Rettangolo 26">
            <a:extLst>
              <a:ext uri="{FF2B5EF4-FFF2-40B4-BE49-F238E27FC236}">
                <a16:creationId xmlns:a16="http://schemas.microsoft.com/office/drawing/2014/main" id="{1A65ADE3-D098-4B76-9385-5A5797A1A59A}"/>
              </a:ext>
            </a:extLst>
          </p:cNvPr>
          <p:cNvSpPr/>
          <p:nvPr/>
        </p:nvSpPr>
        <p:spPr>
          <a:xfrm>
            <a:off x="3499656" y="3929509"/>
            <a:ext cx="2469695" cy="2308324"/>
          </a:xfrm>
          <a:prstGeom prst="rect">
            <a:avLst/>
          </a:prstGeom>
        </p:spPr>
        <p:txBody>
          <a:bodyPr wrap="square">
            <a:spAutoFit/>
          </a:bodyPr>
          <a:lstStyle/>
          <a:p>
            <a:pPr algn="ctr"/>
            <a:r>
              <a:rPr lang="it-IT">
                <a:latin typeface="EniTabReg" panose="02000506030000020004" pitchFamily="50" charset="0"/>
              </a:rPr>
              <a:t>Invia all’U.G.  l’anteprima del CEL telematico per verifica e conferma dei dati inseriti. Ricevuto l’ok dall’U.G., procede all’emissione nel sito telematico dell’ANAC</a:t>
            </a:r>
          </a:p>
        </p:txBody>
      </p:sp>
      <p:sp>
        <p:nvSpPr>
          <p:cNvPr id="28" name="Rettangolo 27">
            <a:extLst>
              <a:ext uri="{FF2B5EF4-FFF2-40B4-BE49-F238E27FC236}">
                <a16:creationId xmlns:a16="http://schemas.microsoft.com/office/drawing/2014/main" id="{5184D926-A819-4363-9606-CD5432916F67}"/>
              </a:ext>
            </a:extLst>
          </p:cNvPr>
          <p:cNvSpPr/>
          <p:nvPr/>
        </p:nvSpPr>
        <p:spPr>
          <a:xfrm>
            <a:off x="421471" y="1765258"/>
            <a:ext cx="2702013" cy="1200329"/>
          </a:xfrm>
          <a:prstGeom prst="rect">
            <a:avLst/>
          </a:prstGeom>
        </p:spPr>
        <p:txBody>
          <a:bodyPr wrap="square">
            <a:spAutoFit/>
          </a:bodyPr>
          <a:lstStyle/>
          <a:p>
            <a:pPr algn="ctr"/>
            <a:r>
              <a:rPr lang="it-IT">
                <a:latin typeface="EniTabReg" panose="02000506030000020004" pitchFamily="50" charset="0"/>
              </a:rPr>
              <a:t>Richiede per iscritto il CEL al gestore del contratto specificandone finalità di utilizzo</a:t>
            </a:r>
          </a:p>
        </p:txBody>
      </p:sp>
      <p:cxnSp>
        <p:nvCxnSpPr>
          <p:cNvPr id="36" name="Connettore 2 35">
            <a:extLst>
              <a:ext uri="{FF2B5EF4-FFF2-40B4-BE49-F238E27FC236}">
                <a16:creationId xmlns:a16="http://schemas.microsoft.com/office/drawing/2014/main" id="{26BDC6C9-E737-432F-86BC-4AD83529A255}"/>
              </a:ext>
            </a:extLst>
          </p:cNvPr>
          <p:cNvCxnSpPr>
            <a:cxnSpLocks/>
          </p:cNvCxnSpPr>
          <p:nvPr/>
        </p:nvCxnSpPr>
        <p:spPr>
          <a:xfrm flipH="1">
            <a:off x="2640165" y="5467640"/>
            <a:ext cx="9502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7" name="Rettangolo 36">
            <a:extLst>
              <a:ext uri="{FF2B5EF4-FFF2-40B4-BE49-F238E27FC236}">
                <a16:creationId xmlns:a16="http://schemas.microsoft.com/office/drawing/2014/main" id="{DD1F1A64-8895-4423-9234-1EF16E42AF06}"/>
              </a:ext>
            </a:extLst>
          </p:cNvPr>
          <p:cNvSpPr/>
          <p:nvPr/>
        </p:nvSpPr>
        <p:spPr>
          <a:xfrm>
            <a:off x="772741" y="5267585"/>
            <a:ext cx="1928132" cy="400110"/>
          </a:xfrm>
          <a:prstGeom prst="rect">
            <a:avLst/>
          </a:prstGeom>
        </p:spPr>
        <p:txBody>
          <a:bodyPr wrap="square">
            <a:spAutoFit/>
          </a:bodyPr>
          <a:lstStyle/>
          <a:p>
            <a:pPr algn="ctr"/>
            <a:r>
              <a:rPr lang="it-IT" sz="2000">
                <a:solidFill>
                  <a:srgbClr val="CA0538"/>
                </a:solidFill>
                <a:latin typeface="EniTabReg" panose="02000506030000020004" pitchFamily="50" charset="0"/>
              </a:rPr>
              <a:t>Unità Gestore</a:t>
            </a:r>
          </a:p>
        </p:txBody>
      </p:sp>
      <p:sp>
        <p:nvSpPr>
          <p:cNvPr id="38" name="Rettangolo 37">
            <a:extLst>
              <a:ext uri="{FF2B5EF4-FFF2-40B4-BE49-F238E27FC236}">
                <a16:creationId xmlns:a16="http://schemas.microsoft.com/office/drawing/2014/main" id="{41020849-7C9F-444F-AADE-A2F926152BD9}"/>
              </a:ext>
            </a:extLst>
          </p:cNvPr>
          <p:cNvSpPr/>
          <p:nvPr/>
        </p:nvSpPr>
        <p:spPr>
          <a:xfrm>
            <a:off x="487982" y="5626121"/>
            <a:ext cx="2568989" cy="923330"/>
          </a:xfrm>
          <a:prstGeom prst="rect">
            <a:avLst/>
          </a:prstGeom>
        </p:spPr>
        <p:txBody>
          <a:bodyPr wrap="square">
            <a:spAutoFit/>
          </a:bodyPr>
          <a:lstStyle/>
          <a:p>
            <a:pPr algn="ctr"/>
            <a:r>
              <a:rPr lang="it-IT">
                <a:latin typeface="EniTabReg" panose="02000506030000020004" pitchFamily="50" charset="0"/>
              </a:rPr>
              <a:t>Appone timbro e firma sul CEL telematico emesso</a:t>
            </a:r>
          </a:p>
        </p:txBody>
      </p:sp>
      <p:cxnSp>
        <p:nvCxnSpPr>
          <p:cNvPr id="39" name="Connettore 2 38">
            <a:extLst>
              <a:ext uri="{FF2B5EF4-FFF2-40B4-BE49-F238E27FC236}">
                <a16:creationId xmlns:a16="http://schemas.microsoft.com/office/drawing/2014/main" id="{F9E1262C-B037-4709-8558-2D5F0FF4521A}"/>
              </a:ext>
            </a:extLst>
          </p:cNvPr>
          <p:cNvCxnSpPr>
            <a:cxnSpLocks/>
          </p:cNvCxnSpPr>
          <p:nvPr/>
        </p:nvCxnSpPr>
        <p:spPr>
          <a:xfrm rot="16200000">
            <a:off x="1479687" y="5034808"/>
            <a:ext cx="5526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0" name="Rettangolo 39">
            <a:extLst>
              <a:ext uri="{FF2B5EF4-FFF2-40B4-BE49-F238E27FC236}">
                <a16:creationId xmlns:a16="http://schemas.microsoft.com/office/drawing/2014/main" id="{C4377403-2033-407E-B6DB-DC070B2D3E52}"/>
              </a:ext>
            </a:extLst>
          </p:cNvPr>
          <p:cNvSpPr/>
          <p:nvPr/>
        </p:nvSpPr>
        <p:spPr>
          <a:xfrm>
            <a:off x="612041" y="3534292"/>
            <a:ext cx="2264975" cy="400110"/>
          </a:xfrm>
          <a:prstGeom prst="rect">
            <a:avLst/>
          </a:prstGeom>
        </p:spPr>
        <p:txBody>
          <a:bodyPr wrap="square">
            <a:spAutoFit/>
          </a:bodyPr>
          <a:lstStyle/>
          <a:p>
            <a:pPr algn="ctr"/>
            <a:r>
              <a:rPr lang="it-IT" sz="2000">
                <a:solidFill>
                  <a:srgbClr val="CA0538"/>
                </a:solidFill>
                <a:latin typeface="EniTabReg" panose="02000506030000020004" pitchFamily="50" charset="0"/>
              </a:rPr>
              <a:t>APR/VEMAD-A/2</a:t>
            </a:r>
          </a:p>
        </p:txBody>
      </p:sp>
      <p:cxnSp>
        <p:nvCxnSpPr>
          <p:cNvPr id="41" name="Connettore 2 40">
            <a:extLst>
              <a:ext uri="{FF2B5EF4-FFF2-40B4-BE49-F238E27FC236}">
                <a16:creationId xmlns:a16="http://schemas.microsoft.com/office/drawing/2014/main" id="{8BBC59ED-9E3E-40CA-867A-9C28D47201C7}"/>
              </a:ext>
            </a:extLst>
          </p:cNvPr>
          <p:cNvCxnSpPr>
            <a:cxnSpLocks/>
          </p:cNvCxnSpPr>
          <p:nvPr/>
        </p:nvCxnSpPr>
        <p:spPr>
          <a:xfrm rot="16200000">
            <a:off x="1479687" y="3215195"/>
            <a:ext cx="5526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2" name="Rettangolo 41">
            <a:extLst>
              <a:ext uri="{FF2B5EF4-FFF2-40B4-BE49-F238E27FC236}">
                <a16:creationId xmlns:a16="http://schemas.microsoft.com/office/drawing/2014/main" id="{22BEFE5F-CB05-428C-BDD4-9A827C5073F6}"/>
              </a:ext>
            </a:extLst>
          </p:cNvPr>
          <p:cNvSpPr/>
          <p:nvPr/>
        </p:nvSpPr>
        <p:spPr>
          <a:xfrm>
            <a:off x="385255" y="3844500"/>
            <a:ext cx="2782680" cy="923330"/>
          </a:xfrm>
          <a:prstGeom prst="rect">
            <a:avLst/>
          </a:prstGeom>
        </p:spPr>
        <p:txBody>
          <a:bodyPr wrap="square">
            <a:spAutoFit/>
          </a:bodyPr>
          <a:lstStyle/>
          <a:p>
            <a:pPr algn="ctr"/>
            <a:r>
              <a:rPr lang="it-IT">
                <a:latin typeface="EniTabReg" panose="02000506030000020004" pitchFamily="50" charset="0"/>
              </a:rPr>
              <a:t>Inoltra CEL telematico con lettera di accompagnamento</a:t>
            </a:r>
          </a:p>
        </p:txBody>
      </p:sp>
      <p:sp>
        <p:nvSpPr>
          <p:cNvPr id="45" name="Rettangolo 44">
            <a:extLst>
              <a:ext uri="{FF2B5EF4-FFF2-40B4-BE49-F238E27FC236}">
                <a16:creationId xmlns:a16="http://schemas.microsoft.com/office/drawing/2014/main" id="{6B26B810-07C7-4675-A80C-8D67BC9AFB40}"/>
              </a:ext>
            </a:extLst>
          </p:cNvPr>
          <p:cNvSpPr/>
          <p:nvPr/>
        </p:nvSpPr>
        <p:spPr>
          <a:xfrm>
            <a:off x="9321928" y="1520030"/>
            <a:ext cx="1928132" cy="400110"/>
          </a:xfrm>
          <a:prstGeom prst="rect">
            <a:avLst/>
          </a:prstGeom>
        </p:spPr>
        <p:txBody>
          <a:bodyPr wrap="square">
            <a:spAutoFit/>
          </a:bodyPr>
          <a:lstStyle/>
          <a:p>
            <a:pPr algn="ctr"/>
            <a:r>
              <a:rPr lang="it-IT" sz="2000">
                <a:solidFill>
                  <a:srgbClr val="CA0538"/>
                </a:solidFill>
                <a:latin typeface="EniTabReg" panose="02000506030000020004" pitchFamily="50" charset="0"/>
              </a:rPr>
              <a:t>Unità Gestore</a:t>
            </a:r>
          </a:p>
        </p:txBody>
      </p:sp>
      <p:sp>
        <p:nvSpPr>
          <p:cNvPr id="46" name="Rettangolo 45">
            <a:extLst>
              <a:ext uri="{FF2B5EF4-FFF2-40B4-BE49-F238E27FC236}">
                <a16:creationId xmlns:a16="http://schemas.microsoft.com/office/drawing/2014/main" id="{E1E69F7B-D86D-4D97-9C1D-E841F6C5C7DE}"/>
              </a:ext>
            </a:extLst>
          </p:cNvPr>
          <p:cNvSpPr/>
          <p:nvPr/>
        </p:nvSpPr>
        <p:spPr>
          <a:xfrm>
            <a:off x="6751869" y="1465126"/>
            <a:ext cx="1452569" cy="400110"/>
          </a:xfrm>
          <a:prstGeom prst="rect">
            <a:avLst/>
          </a:prstGeom>
        </p:spPr>
        <p:txBody>
          <a:bodyPr wrap="square">
            <a:spAutoFit/>
          </a:bodyPr>
          <a:lstStyle/>
          <a:p>
            <a:pPr algn="ctr"/>
            <a:r>
              <a:rPr lang="it-IT" sz="2000">
                <a:solidFill>
                  <a:srgbClr val="CA0538"/>
                </a:solidFill>
                <a:latin typeface="EniTabReg" panose="02000506030000020004" pitchFamily="50" charset="0"/>
              </a:rPr>
              <a:t>Fornitore</a:t>
            </a:r>
          </a:p>
        </p:txBody>
      </p:sp>
      <p:cxnSp>
        <p:nvCxnSpPr>
          <p:cNvPr id="47" name="Connettore 2 46">
            <a:extLst>
              <a:ext uri="{FF2B5EF4-FFF2-40B4-BE49-F238E27FC236}">
                <a16:creationId xmlns:a16="http://schemas.microsoft.com/office/drawing/2014/main" id="{D49BFC85-550F-4C64-9C33-1743D8718F4D}"/>
              </a:ext>
            </a:extLst>
          </p:cNvPr>
          <p:cNvCxnSpPr>
            <a:cxnSpLocks/>
          </p:cNvCxnSpPr>
          <p:nvPr/>
        </p:nvCxnSpPr>
        <p:spPr>
          <a:xfrm>
            <a:off x="8075871" y="1691057"/>
            <a:ext cx="139098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8" name="Rettangolo 47">
            <a:extLst>
              <a:ext uri="{FF2B5EF4-FFF2-40B4-BE49-F238E27FC236}">
                <a16:creationId xmlns:a16="http://schemas.microsoft.com/office/drawing/2014/main" id="{541A6B86-7A6B-4276-BD77-5B4868B31F32}"/>
              </a:ext>
            </a:extLst>
          </p:cNvPr>
          <p:cNvSpPr/>
          <p:nvPr/>
        </p:nvSpPr>
        <p:spPr>
          <a:xfrm>
            <a:off x="8999933" y="1899973"/>
            <a:ext cx="3192067" cy="2862322"/>
          </a:xfrm>
          <a:prstGeom prst="rect">
            <a:avLst/>
          </a:prstGeom>
        </p:spPr>
        <p:txBody>
          <a:bodyPr wrap="square">
            <a:spAutoFit/>
          </a:bodyPr>
          <a:lstStyle/>
          <a:p>
            <a:pPr algn="ctr"/>
            <a:r>
              <a:rPr lang="it-IT">
                <a:latin typeface="EniTabReg" panose="02000506030000020004" pitchFamily="50" charset="0"/>
              </a:rPr>
              <a:t>Prepara CEL su carta intestata Eni specificando n° ctr, anno stipula, durata, oggetto ctr, importo contabilizzato... Se il contratto è ancora in essere, l’importo deve far riferimento agli </a:t>
            </a:r>
            <a:r>
              <a:rPr lang="it-IT" err="1">
                <a:latin typeface="EniTabReg" panose="02000506030000020004" pitchFamily="50" charset="0"/>
              </a:rPr>
              <a:t>OdL</a:t>
            </a:r>
            <a:r>
              <a:rPr lang="it-IT">
                <a:latin typeface="EniTabReg" panose="02000506030000020004" pitchFamily="50" charset="0"/>
              </a:rPr>
              <a:t> emessi e completati. Registra feedback in VMS in riferimento allo specifico contratto</a:t>
            </a:r>
          </a:p>
        </p:txBody>
      </p:sp>
      <p:cxnSp>
        <p:nvCxnSpPr>
          <p:cNvPr id="49" name="Connettore 2 48">
            <a:extLst>
              <a:ext uri="{FF2B5EF4-FFF2-40B4-BE49-F238E27FC236}">
                <a16:creationId xmlns:a16="http://schemas.microsoft.com/office/drawing/2014/main" id="{D40990A8-70E6-4AD6-8F0C-4B2C89B70126}"/>
              </a:ext>
            </a:extLst>
          </p:cNvPr>
          <p:cNvCxnSpPr>
            <a:cxnSpLocks/>
          </p:cNvCxnSpPr>
          <p:nvPr/>
        </p:nvCxnSpPr>
        <p:spPr>
          <a:xfrm flipH="1">
            <a:off x="9630831" y="5525890"/>
            <a:ext cx="82649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0" name="Rettangolo 49">
            <a:extLst>
              <a:ext uri="{FF2B5EF4-FFF2-40B4-BE49-F238E27FC236}">
                <a16:creationId xmlns:a16="http://schemas.microsoft.com/office/drawing/2014/main" id="{503D7CB0-7517-4371-A344-9544D47190B6}"/>
              </a:ext>
            </a:extLst>
          </p:cNvPr>
          <p:cNvSpPr/>
          <p:nvPr/>
        </p:nvSpPr>
        <p:spPr>
          <a:xfrm>
            <a:off x="6297920" y="1785425"/>
            <a:ext cx="2702013" cy="1200329"/>
          </a:xfrm>
          <a:prstGeom prst="rect">
            <a:avLst/>
          </a:prstGeom>
        </p:spPr>
        <p:txBody>
          <a:bodyPr wrap="square">
            <a:spAutoFit/>
          </a:bodyPr>
          <a:lstStyle/>
          <a:p>
            <a:pPr algn="ctr"/>
            <a:r>
              <a:rPr lang="it-IT">
                <a:latin typeface="EniTabReg" panose="02000506030000020004" pitchFamily="50" charset="0"/>
              </a:rPr>
              <a:t>Richiede per iscritto il CEL al gestore del contratto specificandone finalità di utilizzo</a:t>
            </a:r>
          </a:p>
        </p:txBody>
      </p:sp>
      <p:sp>
        <p:nvSpPr>
          <p:cNvPr id="51" name="Rettangolo 50">
            <a:extLst>
              <a:ext uri="{FF2B5EF4-FFF2-40B4-BE49-F238E27FC236}">
                <a16:creationId xmlns:a16="http://schemas.microsoft.com/office/drawing/2014/main" id="{FB63C132-E27B-42E5-9CA0-8ACD083876A8}"/>
              </a:ext>
            </a:extLst>
          </p:cNvPr>
          <p:cNvSpPr/>
          <p:nvPr/>
        </p:nvSpPr>
        <p:spPr>
          <a:xfrm>
            <a:off x="6677436" y="4386657"/>
            <a:ext cx="2264975" cy="400110"/>
          </a:xfrm>
          <a:prstGeom prst="rect">
            <a:avLst/>
          </a:prstGeom>
        </p:spPr>
        <p:txBody>
          <a:bodyPr wrap="square">
            <a:spAutoFit/>
          </a:bodyPr>
          <a:lstStyle/>
          <a:p>
            <a:pPr algn="ctr"/>
            <a:r>
              <a:rPr lang="it-IT" sz="2000">
                <a:solidFill>
                  <a:srgbClr val="CA0538"/>
                </a:solidFill>
                <a:latin typeface="EniTabReg" panose="02000506030000020004" pitchFamily="50" charset="0"/>
              </a:rPr>
              <a:t>APR/VEMAD-A/2</a:t>
            </a:r>
          </a:p>
        </p:txBody>
      </p:sp>
      <p:sp>
        <p:nvSpPr>
          <p:cNvPr id="54" name="Rettangolo 53">
            <a:extLst>
              <a:ext uri="{FF2B5EF4-FFF2-40B4-BE49-F238E27FC236}">
                <a16:creationId xmlns:a16="http://schemas.microsoft.com/office/drawing/2014/main" id="{E5525CBE-8A14-44D0-B3EC-425E0B58B62F}"/>
              </a:ext>
            </a:extLst>
          </p:cNvPr>
          <p:cNvSpPr/>
          <p:nvPr/>
        </p:nvSpPr>
        <p:spPr>
          <a:xfrm>
            <a:off x="6297919" y="4759128"/>
            <a:ext cx="3024009" cy="1477328"/>
          </a:xfrm>
          <a:prstGeom prst="rect">
            <a:avLst/>
          </a:prstGeom>
        </p:spPr>
        <p:txBody>
          <a:bodyPr wrap="square">
            <a:spAutoFit/>
          </a:bodyPr>
          <a:lstStyle/>
          <a:p>
            <a:pPr algn="ctr"/>
            <a:r>
              <a:rPr lang="it-IT">
                <a:latin typeface="EniTabReg" panose="02000506030000020004" pitchFamily="50" charset="0"/>
              </a:rPr>
              <a:t>Verifica l’assenza di feedback negativi sul fornitore o di eventuali cause ostative al rilascio del certificato di buona esecuzione</a:t>
            </a:r>
          </a:p>
        </p:txBody>
      </p:sp>
      <p:cxnSp>
        <p:nvCxnSpPr>
          <p:cNvPr id="55" name="Connettore 2 54">
            <a:extLst>
              <a:ext uri="{FF2B5EF4-FFF2-40B4-BE49-F238E27FC236}">
                <a16:creationId xmlns:a16="http://schemas.microsoft.com/office/drawing/2014/main" id="{9959663D-ADC1-47C1-AA77-C238339BF75F}"/>
              </a:ext>
            </a:extLst>
          </p:cNvPr>
          <p:cNvCxnSpPr>
            <a:cxnSpLocks/>
            <a:endCxn id="50" idx="2"/>
          </p:cNvCxnSpPr>
          <p:nvPr/>
        </p:nvCxnSpPr>
        <p:spPr>
          <a:xfrm flipV="1">
            <a:off x="7648926" y="2985754"/>
            <a:ext cx="1" cy="12959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9" name="Connettore 2 58">
            <a:extLst>
              <a:ext uri="{FF2B5EF4-FFF2-40B4-BE49-F238E27FC236}">
                <a16:creationId xmlns:a16="http://schemas.microsoft.com/office/drawing/2014/main" id="{2E4CF22F-699E-4B9C-942D-240B60A0B968}"/>
              </a:ext>
            </a:extLst>
          </p:cNvPr>
          <p:cNvCxnSpPr>
            <a:cxnSpLocks/>
          </p:cNvCxnSpPr>
          <p:nvPr/>
        </p:nvCxnSpPr>
        <p:spPr>
          <a:xfrm>
            <a:off x="10457321" y="4869098"/>
            <a:ext cx="0" cy="656792"/>
          </a:xfrm>
          <a:prstGeom prst="straightConnector1">
            <a:avLst/>
          </a:prstGeom>
          <a:ln>
            <a:tailEnd type="none"/>
          </a:ln>
        </p:spPr>
        <p:style>
          <a:lnRef idx="1">
            <a:schemeClr val="accent2"/>
          </a:lnRef>
          <a:fillRef idx="0">
            <a:schemeClr val="accent2"/>
          </a:fillRef>
          <a:effectRef idx="0">
            <a:schemeClr val="accent2"/>
          </a:effectRef>
          <a:fontRef idx="minor">
            <a:schemeClr val="tx1"/>
          </a:fontRef>
        </p:style>
      </p:cxnSp>
      <p:sp>
        <p:nvSpPr>
          <p:cNvPr id="52" name="Rettangolo con angoli arrotondati 51">
            <a:extLst>
              <a:ext uri="{FF2B5EF4-FFF2-40B4-BE49-F238E27FC236}">
                <a16:creationId xmlns:a16="http://schemas.microsoft.com/office/drawing/2014/main" id="{E944C5EF-9A09-4D95-9655-70E87E06BE84}"/>
              </a:ext>
            </a:extLst>
          </p:cNvPr>
          <p:cNvSpPr/>
          <p:nvPr/>
        </p:nvSpPr>
        <p:spPr>
          <a:xfrm>
            <a:off x="10676709" y="4833089"/>
            <a:ext cx="1168286" cy="923330"/>
          </a:xfrm>
          <a:prstGeom prst="roundRect">
            <a:avLst/>
          </a:prstGeom>
          <a:solidFill>
            <a:srgbClr val="E3E3E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3" name="Oggetto 2">
            <a:extLst>
              <a:ext uri="{FF2B5EF4-FFF2-40B4-BE49-F238E27FC236}">
                <a16:creationId xmlns:a16="http://schemas.microsoft.com/office/drawing/2014/main" id="{D76F14A5-B340-4651-960C-E7C647583A0B}"/>
              </a:ext>
            </a:extLst>
          </p:cNvPr>
          <p:cNvGraphicFramePr>
            <a:graphicFrameLocks noChangeAspect="1"/>
          </p:cNvGraphicFramePr>
          <p:nvPr/>
        </p:nvGraphicFramePr>
        <p:xfrm>
          <a:off x="10747036" y="4850995"/>
          <a:ext cx="1073550" cy="905808"/>
        </p:xfrm>
        <a:graphic>
          <a:graphicData uri="http://schemas.openxmlformats.org/presentationml/2006/ole">
            <mc:AlternateContent xmlns:mc="http://schemas.openxmlformats.org/markup-compatibility/2006">
              <mc:Choice xmlns:v="urn:schemas-microsoft-com:vml" Requires="v">
                <p:oleObj name="Document" showAsIcon="1" r:id="rId3" imgW="914570" imgH="771690" progId="Word.Document.12">
                  <p:embed/>
                </p:oleObj>
              </mc:Choice>
              <mc:Fallback>
                <p:oleObj name="Document" showAsIcon="1" r:id="rId3" imgW="914570" imgH="771690" progId="Word.Document.12">
                  <p:embed/>
                  <p:pic>
                    <p:nvPicPr>
                      <p:cNvPr id="3" name="Oggetto 2">
                        <a:extLst>
                          <a:ext uri="{FF2B5EF4-FFF2-40B4-BE49-F238E27FC236}">
                            <a16:creationId xmlns:a16="http://schemas.microsoft.com/office/drawing/2014/main" id="{D76F14A5-B340-4651-960C-E7C647583A0B}"/>
                          </a:ext>
                        </a:extLst>
                      </p:cNvPr>
                      <p:cNvPicPr/>
                      <p:nvPr/>
                    </p:nvPicPr>
                    <p:blipFill>
                      <a:blip r:embed="rId4"/>
                      <a:stretch>
                        <a:fillRect/>
                      </a:stretch>
                    </p:blipFill>
                    <p:spPr>
                      <a:xfrm>
                        <a:off x="10747036" y="4850995"/>
                        <a:ext cx="1073550" cy="905808"/>
                      </a:xfrm>
                      <a:prstGeom prst="rect">
                        <a:avLst/>
                      </a:prstGeom>
                    </p:spPr>
                  </p:pic>
                </p:oleObj>
              </mc:Fallback>
            </mc:AlternateContent>
          </a:graphicData>
        </a:graphic>
      </p:graphicFrame>
      <p:sp>
        <p:nvSpPr>
          <p:cNvPr id="53" name="Rettangolo con angoli arrotondati 52">
            <a:extLst>
              <a:ext uri="{FF2B5EF4-FFF2-40B4-BE49-F238E27FC236}">
                <a16:creationId xmlns:a16="http://schemas.microsoft.com/office/drawing/2014/main" id="{4B66E94C-D07E-432C-8972-111229A8F102}"/>
              </a:ext>
            </a:extLst>
          </p:cNvPr>
          <p:cNvSpPr/>
          <p:nvPr/>
        </p:nvSpPr>
        <p:spPr>
          <a:xfrm>
            <a:off x="4803059" y="2597124"/>
            <a:ext cx="984906" cy="742660"/>
          </a:xfrm>
          <a:prstGeom prst="roundRect">
            <a:avLst/>
          </a:prstGeom>
          <a:solidFill>
            <a:srgbClr val="E3E3E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Oggetto 3">
            <a:extLst>
              <a:ext uri="{FF2B5EF4-FFF2-40B4-BE49-F238E27FC236}">
                <a16:creationId xmlns:a16="http://schemas.microsoft.com/office/drawing/2014/main" id="{EA3B656A-72B2-4705-9A11-9C5653D18A59}"/>
              </a:ext>
            </a:extLst>
          </p:cNvPr>
          <p:cNvGraphicFramePr>
            <a:graphicFrameLocks noChangeAspect="1"/>
          </p:cNvGraphicFramePr>
          <p:nvPr/>
        </p:nvGraphicFramePr>
        <p:xfrm>
          <a:off x="4794013" y="2681950"/>
          <a:ext cx="1010183" cy="852342"/>
        </p:xfrm>
        <a:graphic>
          <a:graphicData uri="http://schemas.openxmlformats.org/presentationml/2006/ole">
            <mc:AlternateContent xmlns:mc="http://schemas.openxmlformats.org/markup-compatibility/2006">
              <mc:Choice xmlns:v="urn:schemas-microsoft-com:vml" Requires="v">
                <p:oleObj name="Worksheet" showAsIcon="1" r:id="rId5" imgW="914570" imgH="771690" progId="Excel.Sheet.12">
                  <p:embed/>
                </p:oleObj>
              </mc:Choice>
              <mc:Fallback>
                <p:oleObj name="Worksheet" showAsIcon="1" r:id="rId5" imgW="914570" imgH="771690" progId="Excel.Sheet.12">
                  <p:embed/>
                  <p:pic>
                    <p:nvPicPr>
                      <p:cNvPr id="4" name="Oggetto 3">
                        <a:extLst>
                          <a:ext uri="{FF2B5EF4-FFF2-40B4-BE49-F238E27FC236}">
                            <a16:creationId xmlns:a16="http://schemas.microsoft.com/office/drawing/2014/main" id="{EA3B656A-72B2-4705-9A11-9C5653D18A59}"/>
                          </a:ext>
                        </a:extLst>
                      </p:cNvPr>
                      <p:cNvPicPr/>
                      <p:nvPr/>
                    </p:nvPicPr>
                    <p:blipFill>
                      <a:blip r:embed="rId6"/>
                      <a:stretch>
                        <a:fillRect/>
                      </a:stretch>
                    </p:blipFill>
                    <p:spPr>
                      <a:xfrm>
                        <a:off x="4794013" y="2681950"/>
                        <a:ext cx="1010183" cy="852342"/>
                      </a:xfrm>
                      <a:prstGeom prst="rect">
                        <a:avLst/>
                      </a:prstGeom>
                    </p:spPr>
                  </p:pic>
                </p:oleObj>
              </mc:Fallback>
            </mc:AlternateContent>
          </a:graphicData>
        </a:graphic>
      </p:graphicFrame>
      <p:sp>
        <p:nvSpPr>
          <p:cNvPr id="9" name="Rettangolo 8">
            <a:extLst>
              <a:ext uri="{FF2B5EF4-FFF2-40B4-BE49-F238E27FC236}">
                <a16:creationId xmlns:a16="http://schemas.microsoft.com/office/drawing/2014/main" id="{E4F41300-10CD-B975-194F-723E504BEE81}"/>
              </a:ext>
            </a:extLst>
          </p:cNvPr>
          <p:cNvSpPr/>
          <p:nvPr/>
        </p:nvSpPr>
        <p:spPr>
          <a:xfrm>
            <a:off x="8918917" y="241088"/>
            <a:ext cx="2926080" cy="5277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tx1"/>
                </a:solidFill>
              </a:rPr>
              <a:t>Rilascio CEL: contratti soggetti al Codice Appalti e non</a:t>
            </a:r>
          </a:p>
        </p:txBody>
      </p:sp>
      <p:pic>
        <p:nvPicPr>
          <p:cNvPr id="21" name="Immagine 20" descr="Immagine che contiene nero, oscurità&#10;&#10;Descrizione generata automaticamente">
            <a:extLst>
              <a:ext uri="{FF2B5EF4-FFF2-40B4-BE49-F238E27FC236}">
                <a16:creationId xmlns:a16="http://schemas.microsoft.com/office/drawing/2014/main" id="{FD91C0B0-ACE4-4D99-C133-C8204CCC41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8197" y="3046746"/>
            <a:ext cx="432000" cy="432000"/>
          </a:xfrm>
          <a:prstGeom prst="rect">
            <a:avLst/>
          </a:prstGeom>
        </p:spPr>
      </p:pic>
      <p:pic>
        <p:nvPicPr>
          <p:cNvPr id="22" name="Immagine 21" descr="Immagine che contiene nero, oscurità&#10;&#10;Descrizione generata automaticamente">
            <a:extLst>
              <a:ext uri="{FF2B5EF4-FFF2-40B4-BE49-F238E27FC236}">
                <a16:creationId xmlns:a16="http://schemas.microsoft.com/office/drawing/2014/main" id="{B7B13E4F-0A03-171C-6DC0-D5917C5F10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0927" y="3497509"/>
            <a:ext cx="432000" cy="432000"/>
          </a:xfrm>
          <a:prstGeom prst="rect">
            <a:avLst/>
          </a:prstGeom>
        </p:spPr>
      </p:pic>
    </p:spTree>
    <p:extLst>
      <p:ext uri="{BB962C8B-B14F-4D97-AF65-F5344CB8AC3E}">
        <p14:creationId xmlns:p14="http://schemas.microsoft.com/office/powerpoint/2010/main" val="402971946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30197" y="70014"/>
            <a:ext cx="10731605" cy="778099"/>
          </a:xfrm>
        </p:spPr>
        <p:txBody>
          <a:bodyPr/>
          <a:lstStyle/>
          <a:p>
            <a:r>
              <a:rPr lang="it-IT">
                <a:latin typeface="EniTabReg" panose="02000506030000020004" pitchFamily="50" charset="0"/>
              </a:rPr>
              <a:t>DOVE VEDO I FB DI GARA OBBLIGATORI CHE DEVO COMPILARE?</a:t>
            </a:r>
            <a:endParaRPr lang="en-US">
              <a:latin typeface="EniTabReg" panose="02000506030000020004" pitchFamily="50" charset="0"/>
            </a:endParaRP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18</a:t>
            </a:fld>
            <a:endParaRPr lang="it-IT"/>
          </a:p>
        </p:txBody>
      </p:sp>
      <p:sp>
        <p:nvSpPr>
          <p:cNvPr id="6" name="Segnaposto contenuto 2">
            <a:extLst>
              <a:ext uri="{FF2B5EF4-FFF2-40B4-BE49-F238E27FC236}">
                <a16:creationId xmlns:a16="http://schemas.microsoft.com/office/drawing/2014/main" id="{BEF13DDD-B9DE-4716-8110-BD011DC7155D}"/>
              </a:ext>
            </a:extLst>
          </p:cNvPr>
          <p:cNvSpPr txBox="1">
            <a:spLocks/>
          </p:cNvSpPr>
          <p:nvPr/>
        </p:nvSpPr>
        <p:spPr>
          <a:xfrm>
            <a:off x="1913206" y="1285211"/>
            <a:ext cx="8440616" cy="778099"/>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2000" i="0" err="1">
                <a:latin typeface="EniTabReg" panose="02000506030000020004" pitchFamily="50" charset="0"/>
              </a:rPr>
              <a:t>Ciascuna</a:t>
            </a:r>
            <a:r>
              <a:rPr lang="en-US" sz="2000" i="0">
                <a:latin typeface="EniTabReg" panose="02000506030000020004" pitchFamily="50" charset="0"/>
              </a:rPr>
              <a:t> </a:t>
            </a:r>
            <a:r>
              <a:rPr lang="en-US" sz="2000" b="1" i="0" err="1">
                <a:latin typeface="EniTabReg" panose="02000506030000020004" pitchFamily="50" charset="0"/>
              </a:rPr>
              <a:t>Unità</a:t>
            </a:r>
            <a:r>
              <a:rPr lang="en-US" sz="2000" b="1" i="0">
                <a:latin typeface="EniTabReg" panose="02000506030000020004" pitchFamily="50" charset="0"/>
              </a:rPr>
              <a:t> </a:t>
            </a:r>
            <a:r>
              <a:rPr lang="en-US" sz="2000" b="1" i="0" err="1">
                <a:latin typeface="EniTabReg" panose="02000506030000020004" pitchFamily="50" charset="0"/>
              </a:rPr>
              <a:t>Approvigionante</a:t>
            </a:r>
            <a:r>
              <a:rPr lang="en-US" sz="2000" b="1" i="0">
                <a:latin typeface="EniTabReg" panose="02000506030000020004" pitchFamily="50" charset="0"/>
              </a:rPr>
              <a:t> </a:t>
            </a:r>
            <a:r>
              <a:rPr lang="en-US" sz="2000" i="0">
                <a:latin typeface="EniTabReg" panose="02000506030000020004" pitchFamily="50" charset="0"/>
              </a:rPr>
              <a:t>ha accesso alla </a:t>
            </a:r>
            <a:r>
              <a:rPr lang="en-US" sz="2000" b="1" i="0" err="1">
                <a:latin typeface="EniTabReg" panose="02000506030000020004" pitchFamily="50" charset="0"/>
              </a:rPr>
              <a:t>lista</a:t>
            </a:r>
            <a:r>
              <a:rPr lang="en-US" sz="2000" b="1" i="0">
                <a:latin typeface="EniTabReg" panose="02000506030000020004" pitchFamily="50" charset="0"/>
              </a:rPr>
              <a:t> </a:t>
            </a:r>
            <a:r>
              <a:rPr lang="en-US" sz="2000" b="1" i="0" err="1">
                <a:latin typeface="EniTabReg" panose="02000506030000020004" pitchFamily="50" charset="0"/>
              </a:rPr>
              <a:t>dei</a:t>
            </a:r>
            <a:r>
              <a:rPr lang="en-US" sz="2000" b="1" i="0">
                <a:latin typeface="EniTabReg" panose="02000506030000020004" pitchFamily="50" charset="0"/>
              </a:rPr>
              <a:t> </a:t>
            </a:r>
            <a:r>
              <a:rPr lang="en-US" sz="2000" b="1" i="0" err="1">
                <a:latin typeface="EniTabReg" panose="02000506030000020004" pitchFamily="50" charset="0"/>
              </a:rPr>
              <a:t>procedimenti</a:t>
            </a:r>
            <a:r>
              <a:rPr lang="en-US" sz="2000" b="1" i="0">
                <a:latin typeface="EniTabReg" panose="02000506030000020004" pitchFamily="50" charset="0"/>
              </a:rPr>
              <a:t> </a:t>
            </a:r>
            <a:r>
              <a:rPr lang="en-US" sz="2000" i="0" err="1">
                <a:latin typeface="EniTabReg" panose="02000506030000020004" pitchFamily="50" charset="0"/>
              </a:rPr>
              <a:t>gestiti</a:t>
            </a:r>
            <a:r>
              <a:rPr lang="en-US" sz="2000" i="0">
                <a:latin typeface="EniTabReg" panose="02000506030000020004" pitchFamily="50" charset="0"/>
              </a:rPr>
              <a:t>.</a:t>
            </a:r>
          </a:p>
          <a:p>
            <a:pPr marL="0" indent="0" algn="ctr">
              <a:buFont typeface="Wingdings" panose="05000000000000000000" pitchFamily="2" charset="2"/>
              <a:buNone/>
            </a:pPr>
            <a:r>
              <a:rPr lang="en-US" sz="2000" i="0">
                <a:latin typeface="EniTabReg" panose="02000506030000020004" pitchFamily="50" charset="0"/>
              </a:rPr>
              <a:t>La </a:t>
            </a:r>
            <a:r>
              <a:rPr lang="en-US" sz="2000" i="0" err="1">
                <a:latin typeface="EniTabReg" panose="02000506030000020004" pitchFamily="50" charset="0"/>
              </a:rPr>
              <a:t>lista</a:t>
            </a:r>
            <a:r>
              <a:rPr lang="en-US" sz="2000" i="0">
                <a:latin typeface="EniTabReg" panose="02000506030000020004" pitchFamily="50" charset="0"/>
              </a:rPr>
              <a:t> </a:t>
            </a:r>
            <a:r>
              <a:rPr lang="en-US" sz="2000" i="0" err="1">
                <a:latin typeface="EniTabReg" panose="02000506030000020004" pitchFamily="50" charset="0"/>
              </a:rPr>
              <a:t>dei</a:t>
            </a:r>
            <a:r>
              <a:rPr lang="en-US" sz="2000" i="0">
                <a:latin typeface="EniTabReg" panose="02000506030000020004" pitchFamily="50" charset="0"/>
              </a:rPr>
              <a:t> </a:t>
            </a:r>
            <a:r>
              <a:rPr lang="en-US" sz="2000" i="0" err="1">
                <a:latin typeface="EniTabReg" panose="02000506030000020004" pitchFamily="50" charset="0"/>
              </a:rPr>
              <a:t>procedimenti</a:t>
            </a:r>
            <a:r>
              <a:rPr lang="en-US" sz="2000" i="0">
                <a:latin typeface="EniTabReg" panose="02000506030000020004" pitchFamily="50" charset="0"/>
              </a:rPr>
              <a:t> </a:t>
            </a:r>
            <a:r>
              <a:rPr lang="en-US" sz="2000" i="0" err="1">
                <a:latin typeface="EniTabReg" panose="02000506030000020004" pitchFamily="50" charset="0"/>
              </a:rPr>
              <a:t>permette</a:t>
            </a:r>
            <a:r>
              <a:rPr lang="en-US" sz="2000" i="0">
                <a:latin typeface="EniTabReg" panose="02000506030000020004" pitchFamily="50" charset="0"/>
              </a:rPr>
              <a:t> di </a:t>
            </a:r>
            <a:r>
              <a:rPr lang="en-US" sz="2000" i="0" err="1">
                <a:latin typeface="EniTabReg" panose="02000506030000020004" pitchFamily="50" charset="0"/>
              </a:rPr>
              <a:t>avviare</a:t>
            </a:r>
            <a:r>
              <a:rPr lang="en-US" sz="2000" i="0">
                <a:latin typeface="EniTabReg" panose="02000506030000020004" pitchFamily="50" charset="0"/>
              </a:rPr>
              <a:t> la </a:t>
            </a:r>
            <a:r>
              <a:rPr lang="en-US" sz="2000" i="0" err="1">
                <a:latin typeface="EniTabReg" panose="02000506030000020004" pitchFamily="50" charset="0"/>
              </a:rPr>
              <a:t>compilazione</a:t>
            </a:r>
            <a:r>
              <a:rPr lang="en-US" sz="2000" i="0">
                <a:latin typeface="EniTabReg" panose="02000506030000020004" pitchFamily="50" charset="0"/>
              </a:rPr>
              <a:t> del feedback</a:t>
            </a:r>
          </a:p>
        </p:txBody>
      </p:sp>
      <p:sp>
        <p:nvSpPr>
          <p:cNvPr id="16" name="Rettangolo con angoli arrotondati 15">
            <a:extLst>
              <a:ext uri="{FF2B5EF4-FFF2-40B4-BE49-F238E27FC236}">
                <a16:creationId xmlns:a16="http://schemas.microsoft.com/office/drawing/2014/main" id="{31EC1C2C-8FC2-48BE-B483-4D0D3EF91167}"/>
              </a:ext>
            </a:extLst>
          </p:cNvPr>
          <p:cNvSpPr/>
          <p:nvPr/>
        </p:nvSpPr>
        <p:spPr>
          <a:xfrm>
            <a:off x="2110154" y="2610801"/>
            <a:ext cx="8046720" cy="3171021"/>
          </a:xfrm>
          <a:prstGeom prst="roundRect">
            <a:avLst>
              <a:gd name="adj" fmla="val 395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5" name="Immagine 4">
            <a:extLst>
              <a:ext uri="{FF2B5EF4-FFF2-40B4-BE49-F238E27FC236}">
                <a16:creationId xmlns:a16="http://schemas.microsoft.com/office/drawing/2014/main" id="{9C976398-BE24-4488-A97E-BCCDB820C37B}"/>
              </a:ext>
            </a:extLst>
          </p:cNvPr>
          <p:cNvPicPr>
            <a:picLocks noChangeAspect="1"/>
          </p:cNvPicPr>
          <p:nvPr/>
        </p:nvPicPr>
        <p:blipFill>
          <a:blip r:embed="rId2"/>
          <a:stretch>
            <a:fillRect/>
          </a:stretch>
        </p:blipFill>
        <p:spPr>
          <a:xfrm>
            <a:off x="2461223" y="3098200"/>
            <a:ext cx="7400852" cy="2355589"/>
          </a:xfrm>
          <a:prstGeom prst="rect">
            <a:avLst/>
          </a:prstGeom>
        </p:spPr>
      </p:pic>
      <p:grpSp>
        <p:nvGrpSpPr>
          <p:cNvPr id="11" name="Gruppo 10">
            <a:extLst>
              <a:ext uri="{FF2B5EF4-FFF2-40B4-BE49-F238E27FC236}">
                <a16:creationId xmlns:a16="http://schemas.microsoft.com/office/drawing/2014/main" id="{12B27F60-2382-C926-3261-D643A78F95D2}"/>
              </a:ext>
            </a:extLst>
          </p:cNvPr>
          <p:cNvGrpSpPr/>
          <p:nvPr/>
        </p:nvGrpSpPr>
        <p:grpSpPr>
          <a:xfrm>
            <a:off x="4628271" y="2341431"/>
            <a:ext cx="2827606" cy="646331"/>
            <a:chOff x="5038658" y="2327130"/>
            <a:chExt cx="1928132" cy="646331"/>
          </a:xfrm>
        </p:grpSpPr>
        <p:sp>
          <p:nvSpPr>
            <p:cNvPr id="12" name="Rettangolo 11">
              <a:extLst>
                <a:ext uri="{FF2B5EF4-FFF2-40B4-BE49-F238E27FC236}">
                  <a16:creationId xmlns:a16="http://schemas.microsoft.com/office/drawing/2014/main" id="{141866F5-A25D-5374-C663-4B2ECA98594E}"/>
                </a:ext>
              </a:extLst>
            </p:cNvPr>
            <p:cNvSpPr/>
            <p:nvPr/>
          </p:nvSpPr>
          <p:spPr>
            <a:xfrm>
              <a:off x="5038658" y="2519072"/>
              <a:ext cx="1928132" cy="1989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0725AA20-823C-51F6-6275-FD26C14D4494}"/>
                </a:ext>
              </a:extLst>
            </p:cNvPr>
            <p:cNvSpPr txBox="1"/>
            <p:nvPr/>
          </p:nvSpPr>
          <p:spPr>
            <a:xfrm>
              <a:off x="5038658" y="2327130"/>
              <a:ext cx="1928132" cy="646331"/>
            </a:xfrm>
            <a:prstGeom prst="rect">
              <a:avLst/>
            </a:prstGeom>
            <a:noFill/>
          </p:spPr>
          <p:txBody>
            <a:bodyPr wrap="square" rtlCol="0">
              <a:spAutoFit/>
            </a:bodyPr>
            <a:lstStyle/>
            <a:p>
              <a:pPr algn="ctr"/>
              <a:r>
                <a:rPr lang="it-IT" b="1"/>
                <a:t>Lista Aggiudicazioni</a:t>
              </a:r>
            </a:p>
          </p:txBody>
        </p:sp>
      </p:grpSp>
      <p:sp>
        <p:nvSpPr>
          <p:cNvPr id="10" name="Rettangolo arrotondato 8">
            <a:extLst>
              <a:ext uri="{FF2B5EF4-FFF2-40B4-BE49-F238E27FC236}">
                <a16:creationId xmlns:a16="http://schemas.microsoft.com/office/drawing/2014/main" id="{0C14F917-E4C7-4DD0-AA55-1DD5435EB93D}"/>
              </a:ext>
            </a:extLst>
          </p:cNvPr>
          <p:cNvSpPr/>
          <p:nvPr/>
        </p:nvSpPr>
        <p:spPr bwMode="auto">
          <a:xfrm>
            <a:off x="2481616" y="4570565"/>
            <a:ext cx="1165062" cy="144016"/>
          </a:xfrm>
          <a:prstGeom prst="roundRect">
            <a:avLst/>
          </a:prstGeom>
          <a:noFill/>
          <a:ln w="28575" cap="flat" cmpd="sng" algn="ctr">
            <a:solidFill>
              <a:srgbClr val="CA0538"/>
            </a:solidFill>
            <a:prstDash val="solid"/>
            <a:round/>
            <a:headEnd type="triangle" w="lg" len="lg"/>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a:spcBef>
                <a:spcPct val="0"/>
              </a:spcBef>
              <a:spcAft>
                <a:spcPct val="0"/>
              </a:spcAft>
            </a:pPr>
            <a:endParaRPr lang="it-IT" sz="2000">
              <a:solidFill>
                <a:schemeClr val="tx2"/>
              </a:solidFill>
              <a:latin typeface="Verdana" pitchFamily="34" charset="0"/>
            </a:endParaRPr>
          </a:p>
        </p:txBody>
      </p:sp>
    </p:spTree>
    <p:extLst>
      <p:ext uri="{BB962C8B-B14F-4D97-AF65-F5344CB8AC3E}">
        <p14:creationId xmlns:p14="http://schemas.microsoft.com/office/powerpoint/2010/main" val="171872890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8C4251-ABA5-AD68-04D6-B7F44FD64454}"/>
              </a:ext>
            </a:extLst>
          </p:cNvPr>
          <p:cNvSpPr>
            <a:spLocks noGrp="1"/>
          </p:cNvSpPr>
          <p:nvPr>
            <p:ph type="title"/>
          </p:nvPr>
        </p:nvSpPr>
        <p:spPr/>
        <p:txBody>
          <a:bodyPr/>
          <a:lstStyle/>
          <a:p>
            <a:r>
              <a:rPr lang="it-IT"/>
              <a:t>QUANDO DEVE ESSERE COMPILATO IL FB DI GARA?</a:t>
            </a:r>
          </a:p>
        </p:txBody>
      </p:sp>
      <p:sp>
        <p:nvSpPr>
          <p:cNvPr id="3" name="Segnaposto contenuto 2">
            <a:extLst>
              <a:ext uri="{FF2B5EF4-FFF2-40B4-BE49-F238E27FC236}">
                <a16:creationId xmlns:a16="http://schemas.microsoft.com/office/drawing/2014/main" id="{6AA754DE-D88D-C428-2491-E583030CA537}"/>
              </a:ext>
            </a:extLst>
          </p:cNvPr>
          <p:cNvSpPr>
            <a:spLocks noGrp="1"/>
          </p:cNvSpPr>
          <p:nvPr>
            <p:ph sz="quarter" idx="10"/>
          </p:nvPr>
        </p:nvSpPr>
        <p:spPr>
          <a:xfrm>
            <a:off x="616226" y="1269526"/>
            <a:ext cx="10731605" cy="5077096"/>
          </a:xfrm>
        </p:spPr>
        <p:txBody>
          <a:bodyPr>
            <a:normAutofit/>
          </a:bodyPr>
          <a:lstStyle/>
          <a:p>
            <a:pPr algn="just"/>
            <a:r>
              <a:rPr lang="it-IT"/>
              <a:t>Il feedback di gara </a:t>
            </a:r>
            <a:r>
              <a:rPr lang="it-IT" b="1"/>
              <a:t>obbligatorio</a:t>
            </a:r>
            <a:r>
              <a:rPr lang="it-IT"/>
              <a:t> è rilevato contestualmente all’approvazione del Promemoria di Aggiudicazione del Contratto (PAC), su: </a:t>
            </a:r>
          </a:p>
          <a:p>
            <a:pPr marL="700088" indent="-342900" algn="just">
              <a:buFont typeface="Arial" panose="020B0604020202020204" pitchFamily="34" charset="0"/>
              <a:buChar char="•"/>
            </a:pPr>
            <a:r>
              <a:rPr lang="it-IT"/>
              <a:t>fornitori aggiudicatari di contratto; </a:t>
            </a:r>
          </a:p>
          <a:p>
            <a:pPr marL="700088" indent="-342900" algn="just">
              <a:buFont typeface="Arial" panose="020B0604020202020204" pitchFamily="34" charset="0"/>
              <a:buChar char="•"/>
            </a:pPr>
            <a:r>
              <a:rPr lang="it-IT"/>
              <a:t>tutti i partecipanti a procedimenti di gara in cui almeno uno dei fornitori abbia posto in essere comportamenti non corretti, previsti dalle domande del modulo del feedback di gara, tali da rendere la sua performance “non sufficiente” o abbia commesso gravi inadempimenti o illeciti rilevati.</a:t>
            </a:r>
          </a:p>
          <a:p>
            <a:pPr algn="just"/>
            <a:r>
              <a:rPr lang="it-IT"/>
              <a:t>Un feedback </a:t>
            </a:r>
            <a:r>
              <a:rPr lang="it-IT" b="1"/>
              <a:t>non obbligatorio </a:t>
            </a:r>
            <a:r>
              <a:rPr lang="it-IT"/>
              <a:t>può essere compilato in qualsiasi momento.</a:t>
            </a:r>
          </a:p>
        </p:txBody>
      </p:sp>
      <p:sp>
        <p:nvSpPr>
          <p:cNvPr id="4" name="Segnaposto numero diapositiva 3">
            <a:extLst>
              <a:ext uri="{FF2B5EF4-FFF2-40B4-BE49-F238E27FC236}">
                <a16:creationId xmlns:a16="http://schemas.microsoft.com/office/drawing/2014/main" id="{82ACA83A-AAC3-0A3D-ED6A-EDD4CB222B0E}"/>
              </a:ext>
            </a:extLst>
          </p:cNvPr>
          <p:cNvSpPr>
            <a:spLocks noGrp="1"/>
          </p:cNvSpPr>
          <p:nvPr>
            <p:ph type="sldNum" sz="quarter" idx="12"/>
          </p:nvPr>
        </p:nvSpPr>
        <p:spPr/>
        <p:txBody>
          <a:bodyPr/>
          <a:lstStyle/>
          <a:p>
            <a:fld id="{707872E8-939B-41AC-B617-4CE710FB602C}" type="slidenum">
              <a:rPr lang="it-IT" smtClean="0"/>
              <a:pPr/>
              <a:t>19</a:t>
            </a:fld>
            <a:endParaRPr lang="it-IT"/>
          </a:p>
        </p:txBody>
      </p:sp>
    </p:spTree>
    <p:extLst>
      <p:ext uri="{BB962C8B-B14F-4D97-AF65-F5344CB8AC3E}">
        <p14:creationId xmlns:p14="http://schemas.microsoft.com/office/powerpoint/2010/main" val="306373910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58BAD30F-2F65-0236-AFEA-191950EFCF0F}"/>
              </a:ext>
            </a:extLst>
          </p:cNvPr>
          <p:cNvSpPr/>
          <p:nvPr/>
        </p:nvSpPr>
        <p:spPr>
          <a:xfrm>
            <a:off x="5601824" y="1222927"/>
            <a:ext cx="6183178" cy="29177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6349BB5D-E2D5-80DE-5D60-C843D9B48601}"/>
              </a:ext>
            </a:extLst>
          </p:cNvPr>
          <p:cNvSpPr/>
          <p:nvPr/>
        </p:nvSpPr>
        <p:spPr>
          <a:xfrm>
            <a:off x="5605665" y="4252011"/>
            <a:ext cx="6183178" cy="24270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endParaRPr lang="it-IT"/>
          </a:p>
        </p:txBody>
      </p:sp>
      <p:sp>
        <p:nvSpPr>
          <p:cNvPr id="10" name="Rettangolo 9">
            <a:extLst>
              <a:ext uri="{FF2B5EF4-FFF2-40B4-BE49-F238E27FC236}">
                <a16:creationId xmlns:a16="http://schemas.microsoft.com/office/drawing/2014/main" id="{E511E80D-EC06-B565-693D-7B6DD0290B6C}"/>
              </a:ext>
            </a:extLst>
          </p:cNvPr>
          <p:cNvSpPr/>
          <p:nvPr/>
        </p:nvSpPr>
        <p:spPr>
          <a:xfrm>
            <a:off x="164706" y="1219046"/>
            <a:ext cx="5276253" cy="54600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C9A2C16-4EF1-7638-9FE7-B149118EC006}"/>
              </a:ext>
            </a:extLst>
          </p:cNvPr>
          <p:cNvSpPr>
            <a:spLocks noGrp="1"/>
          </p:cNvSpPr>
          <p:nvPr>
            <p:ph type="title"/>
          </p:nvPr>
        </p:nvSpPr>
        <p:spPr/>
        <p:txBody>
          <a:bodyPr/>
          <a:lstStyle/>
          <a:p>
            <a:r>
              <a:rPr lang="it-IT"/>
              <a:t>AGENDA</a:t>
            </a:r>
          </a:p>
        </p:txBody>
      </p:sp>
      <p:sp>
        <p:nvSpPr>
          <p:cNvPr id="4" name="Segnaposto numero diapositiva 3">
            <a:extLst>
              <a:ext uri="{FF2B5EF4-FFF2-40B4-BE49-F238E27FC236}">
                <a16:creationId xmlns:a16="http://schemas.microsoft.com/office/drawing/2014/main" id="{60FFA099-2B46-E503-6E51-AB4361C0C3DE}"/>
              </a:ext>
            </a:extLst>
          </p:cNvPr>
          <p:cNvSpPr>
            <a:spLocks noGrp="1"/>
          </p:cNvSpPr>
          <p:nvPr>
            <p:ph type="sldNum" sz="quarter" idx="12"/>
          </p:nvPr>
        </p:nvSpPr>
        <p:spPr/>
        <p:txBody>
          <a:bodyPr/>
          <a:lstStyle/>
          <a:p>
            <a:fld id="{707872E8-939B-41AC-B617-4CE710FB602C}" type="slidenum">
              <a:rPr lang="it-IT" smtClean="0"/>
              <a:pPr/>
              <a:t>2</a:t>
            </a:fld>
            <a:endParaRPr lang="it-IT"/>
          </a:p>
        </p:txBody>
      </p:sp>
      <p:sp>
        <p:nvSpPr>
          <p:cNvPr id="7" name="Rettangolo con angoli arrotondati 6">
            <a:extLst>
              <a:ext uri="{FF2B5EF4-FFF2-40B4-BE49-F238E27FC236}">
                <a16:creationId xmlns:a16="http://schemas.microsoft.com/office/drawing/2014/main" id="{84944D0B-5805-F89E-8C5C-ABFFF9581293}"/>
              </a:ext>
            </a:extLst>
          </p:cNvPr>
          <p:cNvSpPr/>
          <p:nvPr/>
        </p:nvSpPr>
        <p:spPr>
          <a:xfrm>
            <a:off x="307102" y="1299303"/>
            <a:ext cx="2687782" cy="2533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chemeClr val="tx1"/>
                </a:solidFill>
              </a:rPr>
              <a:t>DOMANDE TRASVERSALI</a:t>
            </a:r>
          </a:p>
        </p:txBody>
      </p:sp>
      <p:pic>
        <p:nvPicPr>
          <p:cNvPr id="11" name="Picture 8" descr="40,928 Foto Man Question Mark, Immagini e Vettoriali">
            <a:extLst>
              <a:ext uri="{FF2B5EF4-FFF2-40B4-BE49-F238E27FC236}">
                <a16:creationId xmlns:a16="http://schemas.microsoft.com/office/drawing/2014/main" id="{60E1D356-80A9-9C3B-5433-AE8DCF338E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2001" y="1265349"/>
            <a:ext cx="809317" cy="1118726"/>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con angoli arrotondati 11">
            <a:extLst>
              <a:ext uri="{FF2B5EF4-FFF2-40B4-BE49-F238E27FC236}">
                <a16:creationId xmlns:a16="http://schemas.microsoft.com/office/drawing/2014/main" id="{242A69CA-C800-9179-BF52-57392E0F793B}"/>
              </a:ext>
            </a:extLst>
          </p:cNvPr>
          <p:cNvSpPr/>
          <p:nvPr/>
        </p:nvSpPr>
        <p:spPr>
          <a:xfrm>
            <a:off x="5732662" y="1350097"/>
            <a:ext cx="2687782" cy="2533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chemeClr val="tx1"/>
                </a:solidFill>
              </a:rPr>
              <a:t>FEEDBACK DI ESECUZIONE</a:t>
            </a:r>
          </a:p>
        </p:txBody>
      </p:sp>
      <p:sp>
        <p:nvSpPr>
          <p:cNvPr id="13" name="Rettangolo con angoli arrotondati 12">
            <a:extLst>
              <a:ext uri="{FF2B5EF4-FFF2-40B4-BE49-F238E27FC236}">
                <a16:creationId xmlns:a16="http://schemas.microsoft.com/office/drawing/2014/main" id="{7A6E3C2B-918B-C0FD-7E93-1DA2FC062542}"/>
              </a:ext>
            </a:extLst>
          </p:cNvPr>
          <p:cNvSpPr/>
          <p:nvPr/>
        </p:nvSpPr>
        <p:spPr>
          <a:xfrm>
            <a:off x="5732662" y="4367183"/>
            <a:ext cx="2687782" cy="2533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chemeClr val="tx1"/>
                </a:solidFill>
              </a:rPr>
              <a:t>FEEDBACK DI GARA</a:t>
            </a:r>
          </a:p>
        </p:txBody>
      </p:sp>
      <p:sp>
        <p:nvSpPr>
          <p:cNvPr id="5" name="Segnaposto contenuto 2">
            <a:extLst>
              <a:ext uri="{FF2B5EF4-FFF2-40B4-BE49-F238E27FC236}">
                <a16:creationId xmlns:a16="http://schemas.microsoft.com/office/drawing/2014/main" id="{5B716D5F-36C2-BD55-0CA5-12D4C07BF965}"/>
              </a:ext>
            </a:extLst>
          </p:cNvPr>
          <p:cNvSpPr txBox="1">
            <a:spLocks/>
          </p:cNvSpPr>
          <p:nvPr/>
        </p:nvSpPr>
        <p:spPr>
          <a:xfrm>
            <a:off x="5721760" y="4686532"/>
            <a:ext cx="6183182" cy="1878031"/>
          </a:xfrm>
          <a:prstGeom prst="rect">
            <a:avLst/>
          </a:prstGeom>
        </p:spPr>
        <p:txBody>
          <a:bodyPr vert="horz" lIns="91440" tIns="45720" rIns="91440" bIns="45720" rtlCol="0" anchor="t">
            <a:norm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265" indent="-342265">
              <a:buClrTx/>
            </a:pPr>
            <a:r>
              <a:rPr lang="it-IT" sz="1200" b="1" dirty="0">
                <a:solidFill>
                  <a:schemeClr val="accent6"/>
                </a:solidFill>
                <a:latin typeface="+mj-lt"/>
                <a:hlinkClick r:id="rId3" action="ppaction://hlinksldjump">
                  <a:extLst>
                    <a:ext uri="{A12FA001-AC4F-418D-AE19-62706E023703}">
                      <ahyp:hlinkClr xmlns:ahyp="http://schemas.microsoft.com/office/drawing/2018/hyperlinkcolor" val="tx"/>
                    </a:ext>
                  </a:extLst>
                </a:hlinkClick>
              </a:rPr>
              <a:t>DOVE VEDO I FB DI GARA OBBLIGATORI CHE DEVO COMPILARE? (slide 18)</a:t>
            </a:r>
            <a:endParaRPr lang="it-IT" sz="1200" b="1" dirty="0">
              <a:solidFill>
                <a:schemeClr val="accent6"/>
              </a:solidFill>
              <a:latin typeface="+mj-lt"/>
              <a:cs typeface="Calibri"/>
            </a:endParaRPr>
          </a:p>
          <a:p>
            <a:pPr marL="342265" indent="-342265">
              <a:buClrTx/>
            </a:pPr>
            <a:r>
              <a:rPr lang="it-IT" sz="1200" b="1" dirty="0">
                <a:solidFill>
                  <a:schemeClr val="accent6"/>
                </a:solidFill>
                <a:latin typeface="+mj-lt"/>
                <a:hlinkClick r:id="rId4" action="ppaction://hlinksldjump">
                  <a:extLst>
                    <a:ext uri="{A12FA001-AC4F-418D-AE19-62706E023703}">
                      <ahyp:hlinkClr xmlns:ahyp="http://schemas.microsoft.com/office/drawing/2018/hyperlinkcolor" val="tx"/>
                    </a:ext>
                  </a:extLst>
                </a:hlinkClick>
              </a:rPr>
              <a:t>QUANDO DEVE ESSERE COMPILATO IL FB DI GARA?(slide 19)</a:t>
            </a:r>
            <a:endParaRPr lang="it-IT" sz="1200" b="1" dirty="0">
              <a:solidFill>
                <a:schemeClr val="accent6"/>
              </a:solidFill>
              <a:latin typeface="+mj-lt"/>
              <a:cs typeface="Calibri"/>
            </a:endParaRPr>
          </a:p>
          <a:p>
            <a:pPr marL="342265" indent="-342265">
              <a:buClrTx/>
            </a:pPr>
            <a:r>
              <a:rPr lang="it-IT" sz="1200" b="1" dirty="0">
                <a:solidFill>
                  <a:schemeClr val="accent6"/>
                </a:solidFill>
                <a:latin typeface="+mj-lt"/>
                <a:hlinkClick r:id="rId5" action="ppaction://hlinksldjump">
                  <a:extLst>
                    <a:ext uri="{A12FA001-AC4F-418D-AE19-62706E023703}">
                      <ahyp:hlinkClr xmlns:ahyp="http://schemas.microsoft.com/office/drawing/2018/hyperlinkcolor" val="tx"/>
                    </a:ext>
                  </a:extLst>
                </a:hlinkClick>
              </a:rPr>
              <a:t>QUAL È IL PROCESSO DI RILEVAZIONE DEL FEEDBACK DI GARA?(slide 20)</a:t>
            </a:r>
            <a:endParaRPr lang="it-IT" sz="1200" b="1" dirty="0">
              <a:solidFill>
                <a:schemeClr val="accent6"/>
              </a:solidFill>
              <a:latin typeface="+mj-lt"/>
              <a:cs typeface="Calibri"/>
            </a:endParaRPr>
          </a:p>
          <a:p>
            <a:pPr marL="342265" indent="-342265">
              <a:buClrTx/>
            </a:pPr>
            <a:r>
              <a:rPr lang="it-IT" sz="1200" b="1" dirty="0">
                <a:solidFill>
                  <a:schemeClr val="accent6"/>
                </a:solidFill>
                <a:latin typeface="+mj-lt"/>
                <a:hlinkClick r:id="rId6" action="ppaction://hlinksldjump">
                  <a:extLst>
                    <a:ext uri="{A12FA001-AC4F-418D-AE19-62706E023703}">
                      <ahyp:hlinkClr xmlns:ahyp="http://schemas.microsoft.com/office/drawing/2018/hyperlinkcolor" val="tx"/>
                    </a:ext>
                  </a:extLst>
                </a:hlinkClick>
              </a:rPr>
              <a:t>CHI SONO GLI ATTORI DELLA RILEVAZIONE DEL FB DI GARA?(slide 21)</a:t>
            </a:r>
            <a:endParaRPr lang="it-IT" sz="1200" b="1" dirty="0">
              <a:solidFill>
                <a:schemeClr val="accent6"/>
              </a:solidFill>
              <a:highlight>
                <a:srgbClr val="FFFF00"/>
              </a:highlight>
              <a:latin typeface="+mj-lt"/>
              <a:cs typeface="Calibri"/>
            </a:endParaRPr>
          </a:p>
          <a:p>
            <a:pPr marL="342265" indent="-342265">
              <a:buClrTx/>
            </a:pPr>
            <a:r>
              <a:rPr lang="it-IT" sz="1200" b="1" dirty="0">
                <a:solidFill>
                  <a:schemeClr val="accent6"/>
                </a:solidFill>
                <a:latin typeface="+mj-lt"/>
                <a:hlinkClick r:id="rId7" action="ppaction://hlinksldjump">
                  <a:extLst>
                    <a:ext uri="{A12FA001-AC4F-418D-AE19-62706E023703}">
                      <ahyp:hlinkClr xmlns:ahyp="http://schemas.microsoft.com/office/drawing/2018/hyperlinkcolor" val="tx"/>
                    </a:ext>
                  </a:extLst>
                </a:hlinkClick>
              </a:rPr>
              <a:t>COSA SUCCEDE IN CASO DI FB DI GARA NEGATIVI O SEGNALAZIONI SUI PARTECIPANTI ALLA PROCEDURA? (slide 22)</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8" action="ppaction://hlinksldjump">
                  <a:extLst>
                    <a:ext uri="{A12FA001-AC4F-418D-AE19-62706E023703}">
                      <ahyp:hlinkClr xmlns:ahyp="http://schemas.microsoft.com/office/drawing/2018/hyperlinkcolor" val="tx"/>
                    </a:ext>
                  </a:extLst>
                </a:hlinkClick>
              </a:rPr>
              <a:t>COME CREARE UN FEEDBACK DI GARA FACOLTATIVO? </a:t>
            </a:r>
            <a:r>
              <a:rPr lang="it-IT" sz="1200" b="1" dirty="0">
                <a:solidFill>
                  <a:schemeClr val="accent6"/>
                </a:solidFill>
                <a:latin typeface="+mj-lt"/>
                <a:hlinkClick r:id="rId8" action="ppaction://hlinksldjump">
                  <a:extLst>
                    <a:ext uri="{A12FA001-AC4F-418D-AE19-62706E023703}">
                      <ahyp:hlinkClr xmlns:ahyp="http://schemas.microsoft.com/office/drawing/2018/hyperlinkcolor" val="tx"/>
                    </a:ext>
                  </a:extLst>
                </a:hlinkClick>
              </a:rPr>
              <a:t>(slide 23)</a:t>
            </a:r>
            <a:endParaRPr lang="it-IT" sz="1200" dirty="0">
              <a:solidFill>
                <a:schemeClr val="accent6"/>
              </a:solidFill>
              <a:cs typeface="Calibri"/>
            </a:endParaRPr>
          </a:p>
          <a:p>
            <a:pPr marL="342265" indent="-342265">
              <a:buClrTx/>
            </a:pPr>
            <a:endParaRPr lang="it-IT" sz="1200">
              <a:cs typeface="Calibri"/>
            </a:endParaRPr>
          </a:p>
        </p:txBody>
      </p:sp>
      <p:sp>
        <p:nvSpPr>
          <p:cNvPr id="9" name="Segnaposto contenuto 2">
            <a:extLst>
              <a:ext uri="{FF2B5EF4-FFF2-40B4-BE49-F238E27FC236}">
                <a16:creationId xmlns:a16="http://schemas.microsoft.com/office/drawing/2014/main" id="{9B121BB9-2CA6-21C7-40E3-D67114FA40EE}"/>
              </a:ext>
            </a:extLst>
          </p:cNvPr>
          <p:cNvSpPr txBox="1">
            <a:spLocks/>
          </p:cNvSpPr>
          <p:nvPr/>
        </p:nvSpPr>
        <p:spPr>
          <a:xfrm>
            <a:off x="5732662" y="1657376"/>
            <a:ext cx="6309284" cy="2575879"/>
          </a:xfrm>
          <a:prstGeom prst="rect">
            <a:avLst/>
          </a:prstGeom>
        </p:spPr>
        <p:txBody>
          <a:bodyPr vert="horz" lIns="91440" tIns="45720" rIns="91440" bIns="45720" rtlCol="0" anchor="t">
            <a:normAutofit lnSpcReduction="10000"/>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265" indent="-342265">
              <a:buClrTx/>
            </a:pPr>
            <a:r>
              <a:rPr lang="it-IT" sz="1200" b="1" dirty="0">
                <a:solidFill>
                  <a:schemeClr val="accent6"/>
                </a:solidFill>
                <a:latin typeface="+mj-lt"/>
                <a:hlinkClick r:id="rId9" action="ppaction://hlinksldjump">
                  <a:extLst>
                    <a:ext uri="{A12FA001-AC4F-418D-AE19-62706E023703}">
                      <ahyp:hlinkClr xmlns:ahyp="http://schemas.microsoft.com/office/drawing/2018/hyperlinkcolor" val="tx"/>
                    </a:ext>
                  </a:extLst>
                </a:hlinkClick>
              </a:rPr>
              <a:t>DOVE VEDO I FB DI ESECUZIONE OBBLIGATORI CHE DEVO COMPILARE? (slide 7)</a:t>
            </a:r>
            <a:endParaRPr lang="it-IT" sz="1200" b="1" dirty="0">
              <a:solidFill>
                <a:schemeClr val="accent6"/>
              </a:solidFill>
              <a:latin typeface="+mj-lt"/>
              <a:cs typeface="Calibri"/>
            </a:endParaRPr>
          </a:p>
          <a:p>
            <a:pPr marL="342265" indent="-342265">
              <a:buClrTx/>
            </a:pPr>
            <a:r>
              <a:rPr lang="it-IT" sz="1200" b="1" dirty="0">
                <a:solidFill>
                  <a:schemeClr val="accent6"/>
                </a:solidFill>
                <a:latin typeface="+mj-lt"/>
                <a:hlinkClick r:id="rId10" action="ppaction://hlinksldjump">
                  <a:extLst>
                    <a:ext uri="{A12FA001-AC4F-418D-AE19-62706E023703}">
                      <ahyp:hlinkClr xmlns:ahyp="http://schemas.microsoft.com/office/drawing/2018/hyperlinkcolor" val="tx"/>
                    </a:ext>
                  </a:extLst>
                </a:hlinkClick>
              </a:rPr>
              <a:t>QUANDO DEVE ESSERE COMPILATO IL FB DI ESECUZIONE?(slide 8)</a:t>
            </a:r>
            <a:endParaRPr lang="it-IT" sz="1200" b="1" dirty="0">
              <a:solidFill>
                <a:schemeClr val="accent6"/>
              </a:solidFill>
              <a:highlight>
                <a:srgbClr val="FFFF00"/>
              </a:highlight>
              <a:latin typeface="+mj-lt"/>
              <a:cs typeface="Calibri"/>
            </a:endParaRPr>
          </a:p>
          <a:p>
            <a:pPr marL="342265" indent="-342265">
              <a:buClrTx/>
            </a:pPr>
            <a:r>
              <a:rPr lang="it-IT" sz="1200" b="1" dirty="0">
                <a:solidFill>
                  <a:schemeClr val="accent6"/>
                </a:solidFill>
                <a:latin typeface="+mj-lt"/>
                <a:hlinkClick r:id="rId11" action="ppaction://hlinksldjump">
                  <a:extLst>
                    <a:ext uri="{A12FA001-AC4F-418D-AE19-62706E023703}">
                      <ahyp:hlinkClr xmlns:ahyp="http://schemas.microsoft.com/office/drawing/2018/hyperlinkcolor" val="tx"/>
                    </a:ext>
                  </a:extLst>
                </a:hlinkClick>
              </a:rPr>
              <a:t>QUAL È IL PROCESSO DI RILEVAZIONE DEL FEEDBACK DI ESECUZIONE?(slide 9)</a:t>
            </a:r>
            <a:endParaRPr lang="it-IT" sz="1200" b="1" dirty="0">
              <a:solidFill>
                <a:schemeClr val="accent6"/>
              </a:solidFill>
              <a:latin typeface="+mj-lt"/>
              <a:cs typeface="Calibri"/>
            </a:endParaRPr>
          </a:p>
          <a:p>
            <a:pPr marL="342265" indent="-342265">
              <a:buClrTx/>
            </a:pPr>
            <a:r>
              <a:rPr lang="it-IT" sz="1200" b="1" u="sng" dirty="0">
                <a:solidFill>
                  <a:schemeClr val="accent6"/>
                </a:solidFill>
                <a:latin typeface="+mj-lt"/>
                <a:cs typeface="Calibri"/>
              </a:rPr>
              <a:t>QUALI SONO I RIFERIMENTI NORMATIVI PER I FB DI ESECUZIONE? </a:t>
            </a:r>
            <a:r>
              <a:rPr lang="it-IT" sz="1200" b="1" dirty="0">
                <a:solidFill>
                  <a:schemeClr val="accent6"/>
                </a:solidFill>
                <a:latin typeface="+mj-lt"/>
                <a:cs typeface="Calibri"/>
              </a:rPr>
              <a:t>(slide 10)</a:t>
            </a:r>
          </a:p>
          <a:p>
            <a:pPr marL="342265" indent="-342265">
              <a:buClrTx/>
            </a:pPr>
            <a:r>
              <a:rPr lang="it-IT" sz="1200" b="1" dirty="0">
                <a:solidFill>
                  <a:schemeClr val="accent6"/>
                </a:solidFill>
                <a:latin typeface="+mj-lt"/>
                <a:hlinkClick r:id="rId12" action="ppaction://hlinksldjump">
                  <a:extLst>
                    <a:ext uri="{A12FA001-AC4F-418D-AE19-62706E023703}">
                      <ahyp:hlinkClr xmlns:ahyp="http://schemas.microsoft.com/office/drawing/2018/hyperlinkcolor" val="tx"/>
                    </a:ext>
                  </a:extLst>
                </a:hlinkClick>
              </a:rPr>
              <a:t>CHI SONO GLI ATTORI DELLA RILEVAZIONE DEL FB DI ESECUZIONE? (slide 11)</a:t>
            </a:r>
            <a:endParaRPr lang="it-IT" sz="1200" b="1" dirty="0">
              <a:solidFill>
                <a:schemeClr val="accent6"/>
              </a:solidFill>
              <a:latin typeface="+mj-lt"/>
              <a:cs typeface="Calibri"/>
            </a:endParaRPr>
          </a:p>
          <a:p>
            <a:pPr marL="342265" indent="-342265">
              <a:buClrTx/>
            </a:pPr>
            <a:r>
              <a:rPr lang="it-IT" sz="1200" b="1" dirty="0">
                <a:solidFill>
                  <a:schemeClr val="accent6"/>
                </a:solidFill>
                <a:latin typeface="+mj-lt"/>
                <a:hlinkClick r:id="rId13" action="ppaction://hlinksldjump">
                  <a:extLst>
                    <a:ext uri="{A12FA001-AC4F-418D-AE19-62706E023703}">
                      <ahyp:hlinkClr xmlns:ahyp="http://schemas.microsoft.com/office/drawing/2018/hyperlinkcolor" val="tx"/>
                    </a:ext>
                  </a:extLst>
                </a:hlinkClick>
              </a:rPr>
              <a:t>COSA SUCCEDE IN CASO DI FB DI ESECUZIONE MOLTO NEGATIVO/ FB NEGATIVO RICORRENTE?(slide 12)</a:t>
            </a:r>
            <a:endParaRPr lang="it-IT" sz="1200" b="1" dirty="0">
              <a:solidFill>
                <a:schemeClr val="accent6"/>
              </a:solidFill>
              <a:latin typeface="+mj-lt"/>
              <a:cs typeface="Calibri"/>
            </a:endParaRPr>
          </a:p>
          <a:p>
            <a:pPr marL="342265" indent="-342265">
              <a:buClrTx/>
            </a:pPr>
            <a:r>
              <a:rPr lang="it-IT" sz="1200" b="1" dirty="0">
                <a:solidFill>
                  <a:schemeClr val="accent6"/>
                </a:solidFill>
                <a:latin typeface="+mj-lt"/>
                <a:hlinkClick r:id="rId14" action="ppaction://hlinksldjump">
                  <a:extLst>
                    <a:ext uri="{A12FA001-AC4F-418D-AE19-62706E023703}">
                      <ahyp:hlinkClr xmlns:ahyp="http://schemas.microsoft.com/office/drawing/2018/hyperlinkcolor" val="tx"/>
                    </a:ext>
                  </a:extLst>
                </a:hlinkClick>
              </a:rPr>
              <a:t>COSA SUCCEDE IN CASO DI SEGNALAZIONE DI CRITICITÀ IN FASE DI ESECUZIONE DEL CONTRATTO? (slide 13)</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15" action="ppaction://hlinksldjump">
                  <a:extLst>
                    <a:ext uri="{A12FA001-AC4F-418D-AE19-62706E023703}">
                      <ahyp:hlinkClr xmlns:ahyp="http://schemas.microsoft.com/office/drawing/2018/hyperlinkcolor" val="tx"/>
                    </a:ext>
                  </a:extLst>
                </a:hlinkClick>
              </a:rPr>
              <a:t>COME CREARE UN FEEDBACK DI ESECUZIONE FACOLTATIVO? </a:t>
            </a:r>
            <a:r>
              <a:rPr lang="it-IT" sz="1200" b="1" dirty="0">
                <a:solidFill>
                  <a:schemeClr val="accent6"/>
                </a:solidFill>
                <a:latin typeface="+mj-lt"/>
                <a:hlinkClick r:id="rId15" action="ppaction://hlinksldjump">
                  <a:extLst>
                    <a:ext uri="{A12FA001-AC4F-418D-AE19-62706E023703}">
                      <ahyp:hlinkClr xmlns:ahyp="http://schemas.microsoft.com/office/drawing/2018/hyperlinkcolor" val="tx"/>
                    </a:ext>
                  </a:extLst>
                </a:hlinkClick>
              </a:rPr>
              <a:t>(slide 14)</a:t>
            </a:r>
            <a:endParaRPr lang="en-US" sz="1200" b="1" dirty="0">
              <a:solidFill>
                <a:schemeClr val="accent6"/>
              </a:solidFill>
              <a:latin typeface="+mj-lt"/>
              <a:cs typeface="Calibri"/>
            </a:endParaRPr>
          </a:p>
          <a:p>
            <a:pPr marL="342265" indent="-342265">
              <a:buClrTx/>
            </a:pPr>
            <a:r>
              <a:rPr lang="en-US" sz="1200" b="1" dirty="0">
                <a:solidFill>
                  <a:schemeClr val="accent6"/>
                </a:solidFill>
                <a:latin typeface="+mj-lt"/>
                <a:hlinkClick r:id="rId16" action="ppaction://hlinksldjump">
                  <a:extLst>
                    <a:ext uri="{A12FA001-AC4F-418D-AE19-62706E023703}">
                      <ahyp:hlinkClr xmlns:ahyp="http://schemas.microsoft.com/office/drawing/2018/hyperlinkcolor" val="tx"/>
                    </a:ext>
                  </a:extLst>
                </a:hlinkClick>
              </a:rPr>
              <a:t>COME AGGIUNGERE UN CONTRATTO IN VMS ?</a:t>
            </a:r>
            <a:r>
              <a:rPr lang="it-IT" sz="1200" b="1" dirty="0">
                <a:solidFill>
                  <a:schemeClr val="accent6"/>
                </a:solidFill>
                <a:latin typeface="+mj-lt"/>
                <a:hlinkClick r:id="rId16" action="ppaction://hlinksldjump">
                  <a:extLst>
                    <a:ext uri="{A12FA001-AC4F-418D-AE19-62706E023703}">
                      <ahyp:hlinkClr xmlns:ahyp="http://schemas.microsoft.com/office/drawing/2018/hyperlinkcolor" val="tx"/>
                    </a:ext>
                  </a:extLst>
                </a:hlinkClick>
              </a:rPr>
              <a:t>(slide 15-16)</a:t>
            </a:r>
            <a:endParaRPr lang="en-US" sz="1200" b="1" dirty="0">
              <a:solidFill>
                <a:schemeClr val="accent6"/>
              </a:solidFill>
              <a:latin typeface="+mj-lt"/>
              <a:cs typeface="Calibri"/>
            </a:endParaRPr>
          </a:p>
          <a:p>
            <a:pPr marL="342265" indent="-342265">
              <a:buClrTx/>
            </a:pPr>
            <a:r>
              <a:rPr lang="it-IT" sz="1200" b="1" dirty="0">
                <a:solidFill>
                  <a:schemeClr val="accent6"/>
                </a:solidFill>
                <a:latin typeface="+mj-lt"/>
                <a:hlinkClick r:id="rId17" action="ppaction://hlinksldjump">
                  <a:extLst>
                    <a:ext uri="{A12FA001-AC4F-418D-AE19-62706E023703}">
                      <ahyp:hlinkClr xmlns:ahyp="http://schemas.microsoft.com/office/drawing/2018/hyperlinkcolor" val="tx"/>
                    </a:ext>
                  </a:extLst>
                </a:hlinkClick>
              </a:rPr>
              <a:t>COSA FARE SE UN FORNITORE MI CHIEDE UN CEL/REFERENZE?</a:t>
            </a:r>
            <a:r>
              <a:rPr lang="it-IT" sz="1200" b="1" dirty="0">
                <a:solidFill>
                  <a:schemeClr val="accent6"/>
                </a:solidFill>
                <a:latin typeface="+mj-lt"/>
              </a:rPr>
              <a:t> (slide 17)</a:t>
            </a:r>
            <a:endParaRPr lang="it-IT" sz="1200" b="1" dirty="0">
              <a:solidFill>
                <a:schemeClr val="accent6"/>
              </a:solidFill>
              <a:highlight>
                <a:srgbClr val="FFFF00"/>
              </a:highlight>
              <a:latin typeface="+mj-lt"/>
              <a:cs typeface="Calibri"/>
            </a:endParaRPr>
          </a:p>
          <a:p>
            <a:pPr marL="0" indent="0">
              <a:buClrTx/>
              <a:buNone/>
            </a:pPr>
            <a:endParaRPr lang="it-IT" sz="1200" dirty="0"/>
          </a:p>
        </p:txBody>
      </p:sp>
      <p:sp>
        <p:nvSpPr>
          <p:cNvPr id="3" name="Segnaposto contenuto 2">
            <a:extLst>
              <a:ext uri="{FF2B5EF4-FFF2-40B4-BE49-F238E27FC236}">
                <a16:creationId xmlns:a16="http://schemas.microsoft.com/office/drawing/2014/main" id="{BBC32870-5E25-DEDC-17D6-2F66D87FD3B8}"/>
              </a:ext>
            </a:extLst>
          </p:cNvPr>
          <p:cNvSpPr>
            <a:spLocks noGrp="1"/>
          </p:cNvSpPr>
          <p:nvPr>
            <p:ph sz="quarter" idx="10"/>
          </p:nvPr>
        </p:nvSpPr>
        <p:spPr>
          <a:xfrm>
            <a:off x="163233" y="1881039"/>
            <a:ext cx="5434702" cy="4191724"/>
          </a:xfrm>
        </p:spPr>
        <p:txBody>
          <a:bodyPr vert="horz" lIns="91440" tIns="45720" rIns="91440" bIns="45720" rtlCol="0" anchor="t">
            <a:normAutofit/>
          </a:bodyPr>
          <a:lstStyle/>
          <a:p>
            <a:pPr marL="342265" indent="-342265">
              <a:buClrTx/>
            </a:pPr>
            <a:r>
              <a:rPr lang="it-IT" sz="1200" b="1" dirty="0">
                <a:solidFill>
                  <a:schemeClr val="accent6"/>
                </a:solidFill>
                <a:latin typeface="+mj-lt"/>
              </a:rPr>
              <a:t>QUANDO UN FEEDBACK È OBBLIGATORIO? (slide 3)</a:t>
            </a:r>
            <a:endParaRPr lang="en-US" sz="1200" b="1" dirty="0">
              <a:solidFill>
                <a:schemeClr val="accent6"/>
              </a:solidFill>
              <a:latin typeface="+mj-lt"/>
            </a:endParaRPr>
          </a:p>
          <a:p>
            <a:pPr marL="342265" indent="-342265">
              <a:buClrTx/>
            </a:pPr>
            <a:r>
              <a:rPr lang="it-IT" sz="1200" b="1" dirty="0">
                <a:solidFill>
                  <a:schemeClr val="accent6"/>
                </a:solidFill>
                <a:latin typeface="+mj-lt"/>
                <a:hlinkClick r:id="rId18" action="ppaction://hlinksldjump">
                  <a:extLst>
                    <a:ext uri="{A12FA001-AC4F-418D-AE19-62706E023703}">
                      <ahyp:hlinkClr xmlns:ahyp="http://schemas.microsoft.com/office/drawing/2018/hyperlinkcolor" val="tx"/>
                    </a:ext>
                  </a:extLst>
                </a:hlinkClick>
              </a:rPr>
              <a:t>DOVE TROVO L’ELENCO DEI GM RILEVANTI? (slide 4)</a:t>
            </a:r>
            <a:endParaRPr lang="it-IT" sz="1200" b="1">
              <a:solidFill>
                <a:schemeClr val="accent6"/>
              </a:solidFill>
              <a:latin typeface="+mj-lt"/>
              <a:cs typeface="Calibri"/>
            </a:endParaRPr>
          </a:p>
          <a:p>
            <a:pPr marL="342265" indent="-342265">
              <a:buClrTx/>
            </a:pPr>
            <a:r>
              <a:rPr lang="it-IT" sz="1200" b="1" dirty="0">
                <a:solidFill>
                  <a:schemeClr val="accent6"/>
                </a:solidFill>
                <a:latin typeface="+mj-lt"/>
                <a:hlinkClick r:id="rId19" action="ppaction://hlinksldjump">
                  <a:extLst>
                    <a:ext uri="{A12FA001-AC4F-418D-AE19-62706E023703}">
                      <ahyp:hlinkClr xmlns:ahyp="http://schemas.microsoft.com/office/drawing/2018/hyperlinkcolor" val="tx"/>
                    </a:ext>
                  </a:extLst>
                </a:hlinkClick>
              </a:rPr>
              <a:t>SULLA BASE DI QUALI CRITERI VENGONO INDIVUDUATI I GM RILEVANTI? OGNI QUANTO VENGONO RIVISTI? (slide 5)</a:t>
            </a:r>
            <a:endParaRPr lang="it-IT" sz="1200" b="1" dirty="0">
              <a:solidFill>
                <a:schemeClr val="accent6"/>
              </a:solidFill>
              <a:latin typeface="+mj-lt"/>
              <a:cs typeface="Calibri"/>
            </a:endParaRPr>
          </a:p>
          <a:p>
            <a:pPr marL="342265" indent="-342265">
              <a:buClrTx/>
            </a:pPr>
            <a:r>
              <a:rPr lang="it-IT" sz="1200" b="1" dirty="0">
                <a:solidFill>
                  <a:schemeClr val="accent6"/>
                </a:solidFill>
                <a:latin typeface="+mj-lt"/>
                <a:hlinkClick r:id="rId20" action="ppaction://hlinksldjump">
                  <a:extLst>
                    <a:ext uri="{A12FA001-AC4F-418D-AE19-62706E023703}">
                      <ahyp:hlinkClr xmlns:ahyp="http://schemas.microsoft.com/office/drawing/2018/hyperlinkcolor" val="tx"/>
                    </a:ext>
                  </a:extLst>
                </a:hlinkClick>
              </a:rPr>
              <a:t>QUAL È IL QUESTIONARIO DI FEEDBACK ATTUALMENTE IN USO? (slide 6)</a:t>
            </a:r>
            <a:endParaRPr lang="it-IT" sz="1200" b="1" dirty="0">
              <a:solidFill>
                <a:schemeClr val="accent6"/>
              </a:solidFill>
              <a:highlight>
                <a:srgbClr val="FFFF00"/>
              </a:highlight>
              <a:latin typeface="+mj-lt"/>
              <a:cs typeface="Calibri"/>
            </a:endParaRPr>
          </a:p>
          <a:p>
            <a:pPr marL="342265" indent="-342265">
              <a:buClrTx/>
            </a:pPr>
            <a:r>
              <a:rPr lang="it-IT" sz="1200" b="1" dirty="0">
                <a:solidFill>
                  <a:schemeClr val="accent6"/>
                </a:solidFill>
                <a:latin typeface="+mj-lt"/>
                <a:hlinkClick r:id="rId21" action="ppaction://hlinksldjump">
                  <a:extLst>
                    <a:ext uri="{A12FA001-AC4F-418D-AE19-62706E023703}">
                      <ahyp:hlinkClr xmlns:ahyp="http://schemas.microsoft.com/office/drawing/2018/hyperlinkcolor" val="tx"/>
                    </a:ext>
                  </a:extLst>
                </a:hlinkClick>
              </a:rPr>
              <a:t>CHI E QUANDO PUÒ NOTIFICARE LA PERFORMANCE AL FORNITORE? È</a:t>
            </a:r>
            <a:r>
              <a:rPr lang="it-IT" sz="1200" b="1" dirty="0">
                <a:solidFill>
                  <a:schemeClr val="accent6"/>
                </a:solidFill>
                <a:latin typeface="+mj-lt"/>
                <a:cs typeface="Courier New"/>
                <a:hlinkClick r:id="rId21" action="ppaction://hlinksldjump">
                  <a:extLst>
                    <a:ext uri="{A12FA001-AC4F-418D-AE19-62706E023703}">
                      <ahyp:hlinkClr xmlns:ahyp="http://schemas.microsoft.com/office/drawing/2018/hyperlinkcolor" val="tx"/>
                    </a:ext>
                  </a:extLst>
                </a:hlinkClick>
              </a:rPr>
              <a:t> </a:t>
            </a:r>
            <a:r>
              <a:rPr lang="it-IT" sz="1200" b="1" dirty="0">
                <a:solidFill>
                  <a:schemeClr val="accent6"/>
                </a:solidFill>
                <a:latin typeface="+mj-lt"/>
                <a:hlinkClick r:id="rId21" action="ppaction://hlinksldjump">
                  <a:extLst>
                    <a:ext uri="{A12FA001-AC4F-418D-AE19-62706E023703}">
                      <ahyp:hlinkClr xmlns:ahyp="http://schemas.microsoft.com/office/drawing/2018/hyperlinkcolor" val="tx"/>
                    </a:ext>
                  </a:extLst>
                </a:hlinkClick>
              </a:rPr>
              <a:t>OBBLIGATORIO? (slide 24)</a:t>
            </a:r>
            <a:endParaRPr lang="it-IT" sz="1200" b="1" dirty="0">
              <a:solidFill>
                <a:schemeClr val="accent6"/>
              </a:solidFill>
              <a:latin typeface="+mj-lt"/>
              <a:cs typeface="Calibri"/>
            </a:endParaRPr>
          </a:p>
          <a:p>
            <a:pPr marL="342265" indent="-342265">
              <a:buClrTx/>
            </a:pPr>
            <a:r>
              <a:rPr lang="it-IT" sz="1200" b="1" dirty="0">
                <a:solidFill>
                  <a:schemeClr val="accent6"/>
                </a:solidFill>
                <a:latin typeface="+mj-lt"/>
                <a:hlinkClick r:id="rId22" action="ppaction://hlinksldjump">
                  <a:extLst>
                    <a:ext uri="{A12FA001-AC4F-418D-AE19-62706E023703}">
                      <ahyp:hlinkClr xmlns:ahyp="http://schemas.microsoft.com/office/drawing/2018/hyperlinkcolor" val="tx"/>
                    </a:ext>
                  </a:extLst>
                </a:hlinkClick>
              </a:rPr>
              <a:t>POSSO MODIFICARE LE MIE RISPOSTE AD UN FB DI ESECUZIONE/ FB DI GARA? (slide 25)</a:t>
            </a:r>
            <a:endParaRPr lang="it-IT" sz="1200" b="1" dirty="0">
              <a:solidFill>
                <a:schemeClr val="accent6"/>
              </a:solidFill>
              <a:latin typeface="+mj-lt"/>
              <a:cs typeface="Calibri"/>
            </a:endParaRPr>
          </a:p>
          <a:p>
            <a:pPr marL="342265" indent="-342265">
              <a:buClrTx/>
            </a:pPr>
            <a:r>
              <a:rPr lang="it-IT" sz="1200" b="1" dirty="0">
                <a:solidFill>
                  <a:schemeClr val="accent6"/>
                </a:solidFill>
                <a:latin typeface="+mj-lt"/>
                <a:hlinkClick r:id="rId23" action="ppaction://hlinksldjump">
                  <a:extLst>
                    <a:ext uri="{A12FA001-AC4F-418D-AE19-62706E023703}">
                      <ahyp:hlinkClr xmlns:ahyp="http://schemas.microsoft.com/office/drawing/2018/hyperlinkcolor" val="tx"/>
                    </a:ext>
                  </a:extLst>
                </a:hlinkClick>
              </a:rPr>
              <a:t>COSA DEVO FARE SE DEVO MODIFICARE UN FB GIÀ APPROVATO? (slide 26)</a:t>
            </a:r>
            <a:endParaRPr lang="it-IT" sz="1200" b="1" dirty="0">
              <a:solidFill>
                <a:schemeClr val="accent6"/>
              </a:solidFill>
              <a:latin typeface="+mj-lt"/>
              <a:cs typeface="Calibri"/>
            </a:endParaRPr>
          </a:p>
          <a:p>
            <a:pPr marL="342265" indent="-342265">
              <a:buClrTx/>
            </a:pPr>
            <a:r>
              <a:rPr lang="it-IT" sz="1200" b="1" dirty="0">
                <a:latin typeface="+mj-lt"/>
                <a:hlinkClick r:id="rId24" action="ppaction://hlinksldjump">
                  <a:extLst>
                    <a:ext uri="{A12FA001-AC4F-418D-AE19-62706E023703}">
                      <ahyp:hlinkClr xmlns:ahyp="http://schemas.microsoft.com/office/drawing/2018/hyperlinkcolor" val="tx"/>
                    </a:ext>
                  </a:extLst>
                </a:hlinkClick>
              </a:rPr>
              <a:t>COME POSSO CHIEDERE L’ABILITAZIONE A VMS? </a:t>
            </a:r>
            <a:r>
              <a:rPr lang="it-IT" sz="1200" b="1" dirty="0">
                <a:solidFill>
                  <a:schemeClr val="accent6"/>
                </a:solidFill>
                <a:latin typeface="+mj-lt"/>
                <a:hlinkClick r:id="rId24" action="ppaction://hlinksldjump">
                  <a:extLst>
                    <a:ext uri="{A12FA001-AC4F-418D-AE19-62706E023703}">
                      <ahyp:hlinkClr xmlns:ahyp="http://schemas.microsoft.com/office/drawing/2018/hyperlinkcolor" val="tx"/>
                    </a:ext>
                  </a:extLst>
                </a:hlinkClick>
              </a:rPr>
              <a:t>(slide 27)</a:t>
            </a:r>
            <a:endParaRPr lang="it-IT" sz="1200" b="1" dirty="0">
              <a:solidFill>
                <a:schemeClr val="accent6"/>
              </a:solidFill>
              <a:latin typeface="+mj-lt"/>
              <a:cs typeface="Calibri"/>
            </a:endParaRPr>
          </a:p>
          <a:p>
            <a:pPr marL="342265" indent="-342265">
              <a:buClrTx/>
            </a:pPr>
            <a:r>
              <a:rPr lang="it-IT" sz="1200" b="1" dirty="0">
                <a:solidFill>
                  <a:schemeClr val="accent6"/>
                </a:solidFill>
                <a:latin typeface="+mj-lt"/>
                <a:hlinkClick r:id="rId25" action="ppaction://hlinksldjump">
                  <a:extLst>
                    <a:ext uri="{A12FA001-AC4F-418D-AE19-62706E023703}">
                      <ahyp:hlinkClr xmlns:ahyp="http://schemas.microsoft.com/office/drawing/2018/hyperlinkcolor" val="tx"/>
                    </a:ext>
                  </a:extLst>
                </a:hlinkClick>
              </a:rPr>
              <a:t>CHE DIFFERENZA C’È TRA UN FB DI ESECUZIONE E UN’EVIDENZA?(slide 28)</a:t>
            </a:r>
            <a:endParaRPr lang="it-IT" sz="1200" b="1" dirty="0">
              <a:solidFill>
                <a:schemeClr val="accent6"/>
              </a:solidFill>
              <a:latin typeface="+mj-lt"/>
              <a:cs typeface="Calibri"/>
            </a:endParaRPr>
          </a:p>
          <a:p>
            <a:pPr marL="342265" indent="-342265">
              <a:buClrTx/>
            </a:pPr>
            <a:r>
              <a:rPr lang="it-IT" sz="1200" b="1" dirty="0">
                <a:solidFill>
                  <a:schemeClr val="accent6"/>
                </a:solidFill>
                <a:latin typeface="+mj-lt"/>
                <a:hlinkClick r:id="rId26" action="ppaction://hlinksldjump">
                  <a:extLst>
                    <a:ext uri="{A12FA001-AC4F-418D-AE19-62706E023703}">
                      <ahyp:hlinkClr xmlns:ahyp="http://schemas.microsoft.com/office/drawing/2018/hyperlinkcolor" val="tx"/>
                    </a:ext>
                  </a:extLst>
                </a:hlinkClick>
              </a:rPr>
              <a:t>COME E QUANDO APRIRE UN’EVIDENZA PER GRAVE INNADEMPIMENTO/ILLECITO? (slide 29-30)</a:t>
            </a:r>
            <a:endParaRPr lang="it-IT" sz="1200" b="1" dirty="0">
              <a:solidFill>
                <a:schemeClr val="accent6"/>
              </a:solidFill>
              <a:latin typeface="+mj-lt"/>
              <a:cs typeface="Calibri"/>
            </a:endParaRPr>
          </a:p>
          <a:p>
            <a:pPr marL="342265" indent="-342265">
              <a:buClrTx/>
            </a:pPr>
            <a:r>
              <a:rPr lang="it-IT" sz="1200" b="1" dirty="0">
                <a:solidFill>
                  <a:schemeClr val="accent6"/>
                </a:solidFill>
                <a:latin typeface="+mj-lt"/>
                <a:hlinkClick r:id="rId27" action="ppaction://hlinksldjump">
                  <a:extLst>
                    <a:ext uri="{A12FA001-AC4F-418D-AE19-62706E023703}">
                      <ahyp:hlinkClr xmlns:ahyp="http://schemas.microsoft.com/office/drawing/2018/hyperlinkcolor" val="tx"/>
                    </a:ext>
                  </a:extLst>
                </a:hlinkClick>
              </a:rPr>
              <a:t>CHI PUÒ DARMI SUPPORTO IN CASO DI PROBLEMI COLLEGATI AL FUNZIONAMENTO VMS? (slide 31)</a:t>
            </a:r>
            <a:endParaRPr lang="it-IT" sz="1200" dirty="0">
              <a:solidFill>
                <a:schemeClr val="accent6"/>
              </a:solidFill>
              <a:cs typeface="Calibri"/>
            </a:endParaRPr>
          </a:p>
          <a:p>
            <a:pPr marL="342265" indent="-342265">
              <a:buClrTx/>
            </a:pPr>
            <a:endParaRPr lang="it-IT" sz="1200">
              <a:cs typeface="Calibri"/>
            </a:endParaRPr>
          </a:p>
          <a:p>
            <a:pPr marL="342265" indent="-342265">
              <a:buClrTx/>
            </a:pPr>
            <a:endParaRPr lang="it-IT" sz="1200">
              <a:cs typeface="Calibri"/>
            </a:endParaRPr>
          </a:p>
          <a:p>
            <a:pPr marL="342265" indent="-342265">
              <a:buClrTx/>
            </a:pPr>
            <a:endParaRPr lang="it-IT" sz="1200">
              <a:cs typeface="Calibri"/>
            </a:endParaRPr>
          </a:p>
        </p:txBody>
      </p:sp>
    </p:spTree>
    <p:extLst>
      <p:ext uri="{BB962C8B-B14F-4D97-AF65-F5344CB8AC3E}">
        <p14:creationId xmlns:p14="http://schemas.microsoft.com/office/powerpoint/2010/main" val="228787610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20</a:t>
            </a:fld>
            <a:endParaRPr lang="it-IT"/>
          </a:p>
        </p:txBody>
      </p:sp>
      <p:sp>
        <p:nvSpPr>
          <p:cNvPr id="6" name="CasellaDiTesto 5">
            <a:extLst>
              <a:ext uri="{FF2B5EF4-FFF2-40B4-BE49-F238E27FC236}">
                <a16:creationId xmlns:a16="http://schemas.microsoft.com/office/drawing/2014/main" id="{0DDDCA9A-EDA6-4C3F-B516-356D4AF831DC}"/>
              </a:ext>
            </a:extLst>
          </p:cNvPr>
          <p:cNvSpPr txBox="1"/>
          <p:nvPr/>
        </p:nvSpPr>
        <p:spPr>
          <a:xfrm>
            <a:off x="1751679" y="2729552"/>
            <a:ext cx="2681611" cy="1569660"/>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p>
            <a:pPr algn="ctr"/>
            <a:r>
              <a:rPr lang="it-IT" sz="1600">
                <a:latin typeface="EniTabReg" panose="02000506030000020004" pitchFamily="50" charset="0"/>
              </a:rPr>
              <a:t>In corrispondenza della chiusura del PAC, VMS invia mail al compilatore per richiedere la compilazione del feedback di gara.</a:t>
            </a:r>
          </a:p>
          <a:p>
            <a:pPr algn="ctr"/>
            <a:r>
              <a:rPr lang="it-IT" sz="1600">
                <a:latin typeface="EniTabReg" panose="02000506030000020004" pitchFamily="50" charset="0"/>
              </a:rPr>
              <a:t>Deadline = 30 gg dalla mail</a:t>
            </a:r>
          </a:p>
        </p:txBody>
      </p:sp>
      <p:sp>
        <p:nvSpPr>
          <p:cNvPr id="9" name="CasellaDiTesto 8">
            <a:extLst>
              <a:ext uri="{FF2B5EF4-FFF2-40B4-BE49-F238E27FC236}">
                <a16:creationId xmlns:a16="http://schemas.microsoft.com/office/drawing/2014/main" id="{2D092FF2-0C4E-4471-8C8A-6998C6F84E38}"/>
              </a:ext>
            </a:extLst>
          </p:cNvPr>
          <p:cNvSpPr txBox="1"/>
          <p:nvPr/>
        </p:nvSpPr>
        <p:spPr>
          <a:xfrm>
            <a:off x="4903884" y="2729552"/>
            <a:ext cx="2413416" cy="1569660"/>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ctr"/>
            <a:endParaRPr lang="it-IT">
              <a:latin typeface="EniTabReg" panose="02000506030000020004" pitchFamily="50" charset="0"/>
            </a:endParaRPr>
          </a:p>
          <a:p>
            <a:pPr algn="ctr"/>
            <a:r>
              <a:rPr lang="it-IT">
                <a:latin typeface="EniTabReg" panose="02000506030000020004" pitchFamily="50" charset="0"/>
              </a:rPr>
              <a:t>Il compilatore, il buyer che ha gestito il procedimento,  compila il modulo di feedback di gara in VMS</a:t>
            </a:r>
          </a:p>
          <a:p>
            <a:pPr algn="ctr"/>
            <a:endParaRPr lang="it-IT">
              <a:latin typeface="EniTabReg" panose="02000506030000020004" pitchFamily="50" charset="0"/>
            </a:endParaRPr>
          </a:p>
        </p:txBody>
      </p:sp>
      <p:grpSp>
        <p:nvGrpSpPr>
          <p:cNvPr id="10" name="Gruppo 9">
            <a:extLst>
              <a:ext uri="{FF2B5EF4-FFF2-40B4-BE49-F238E27FC236}">
                <a16:creationId xmlns:a16="http://schemas.microsoft.com/office/drawing/2014/main" id="{03312B6D-FD69-426E-9C42-CBF17FDB6FE7}"/>
              </a:ext>
            </a:extLst>
          </p:cNvPr>
          <p:cNvGrpSpPr/>
          <p:nvPr/>
        </p:nvGrpSpPr>
        <p:grpSpPr>
          <a:xfrm>
            <a:off x="2170623" y="2199131"/>
            <a:ext cx="1928132" cy="400110"/>
            <a:chOff x="1872343" y="2287436"/>
            <a:chExt cx="1928132" cy="400110"/>
          </a:xfrm>
        </p:grpSpPr>
        <p:sp>
          <p:nvSpPr>
            <p:cNvPr id="11" name="Rettangolo 10">
              <a:extLst>
                <a:ext uri="{FF2B5EF4-FFF2-40B4-BE49-F238E27FC236}">
                  <a16:creationId xmlns:a16="http://schemas.microsoft.com/office/drawing/2014/main" id="{8AAC7F04-1199-40B4-BCC6-A73F5F363C59}"/>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2" name="CasellaDiTesto 11">
              <a:extLst>
                <a:ext uri="{FF2B5EF4-FFF2-40B4-BE49-F238E27FC236}">
                  <a16:creationId xmlns:a16="http://schemas.microsoft.com/office/drawing/2014/main" id="{6B8EBDB8-BCAC-430A-86A2-8D579FF07E48}"/>
                </a:ext>
              </a:extLst>
            </p:cNvPr>
            <p:cNvSpPr txBox="1"/>
            <p:nvPr/>
          </p:nvSpPr>
          <p:spPr>
            <a:xfrm>
              <a:off x="1872343" y="2287436"/>
              <a:ext cx="1928132" cy="400110"/>
            </a:xfrm>
            <a:prstGeom prst="rect">
              <a:avLst/>
            </a:prstGeom>
            <a:noFill/>
          </p:spPr>
          <p:txBody>
            <a:bodyPr wrap="square" rtlCol="0">
              <a:spAutoFit/>
            </a:bodyPr>
            <a:lstStyle/>
            <a:p>
              <a:pPr algn="ctr"/>
              <a:r>
                <a:rPr lang="it-IT" sz="2000" b="1">
                  <a:latin typeface="EniTabReg" panose="02000506030000020004" pitchFamily="50" charset="0"/>
                </a:rPr>
                <a:t>Sistema VMS</a:t>
              </a:r>
            </a:p>
          </p:txBody>
        </p:sp>
      </p:grpSp>
      <p:grpSp>
        <p:nvGrpSpPr>
          <p:cNvPr id="13" name="Gruppo 12">
            <a:extLst>
              <a:ext uri="{FF2B5EF4-FFF2-40B4-BE49-F238E27FC236}">
                <a16:creationId xmlns:a16="http://schemas.microsoft.com/office/drawing/2014/main" id="{56F33989-0848-4946-828B-CD976391D411}"/>
              </a:ext>
            </a:extLst>
          </p:cNvPr>
          <p:cNvGrpSpPr/>
          <p:nvPr/>
        </p:nvGrpSpPr>
        <p:grpSpPr>
          <a:xfrm>
            <a:off x="5171153" y="2205109"/>
            <a:ext cx="1928132" cy="400110"/>
            <a:chOff x="1872343" y="2287436"/>
            <a:chExt cx="1928132" cy="400110"/>
          </a:xfrm>
        </p:grpSpPr>
        <p:sp>
          <p:nvSpPr>
            <p:cNvPr id="14" name="Rettangolo 13">
              <a:extLst>
                <a:ext uri="{FF2B5EF4-FFF2-40B4-BE49-F238E27FC236}">
                  <a16:creationId xmlns:a16="http://schemas.microsoft.com/office/drawing/2014/main" id="{263AD41D-6FED-4DD1-90DB-CACE353641D3}"/>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5" name="CasellaDiTesto 14">
              <a:extLst>
                <a:ext uri="{FF2B5EF4-FFF2-40B4-BE49-F238E27FC236}">
                  <a16:creationId xmlns:a16="http://schemas.microsoft.com/office/drawing/2014/main" id="{70B6F76F-5884-46D5-8A62-6E682C65B406}"/>
                </a:ext>
              </a:extLst>
            </p:cNvPr>
            <p:cNvSpPr txBox="1"/>
            <p:nvPr/>
          </p:nvSpPr>
          <p:spPr>
            <a:xfrm>
              <a:off x="1872343" y="2287436"/>
              <a:ext cx="1928132" cy="400110"/>
            </a:xfrm>
            <a:prstGeom prst="rect">
              <a:avLst/>
            </a:prstGeom>
            <a:noFill/>
          </p:spPr>
          <p:txBody>
            <a:bodyPr wrap="square" rtlCol="0">
              <a:spAutoFit/>
            </a:bodyPr>
            <a:lstStyle/>
            <a:p>
              <a:pPr algn="ctr"/>
              <a:r>
                <a:rPr lang="it-IT" sz="2000" b="1">
                  <a:latin typeface="EniTabReg" panose="02000506030000020004" pitchFamily="50" charset="0"/>
                </a:rPr>
                <a:t>Compilatore</a:t>
              </a:r>
            </a:p>
          </p:txBody>
        </p:sp>
      </p:grpSp>
      <p:cxnSp>
        <p:nvCxnSpPr>
          <p:cNvPr id="19" name="Connettore 2 18">
            <a:extLst>
              <a:ext uri="{FF2B5EF4-FFF2-40B4-BE49-F238E27FC236}">
                <a16:creationId xmlns:a16="http://schemas.microsoft.com/office/drawing/2014/main" id="{39C9EFC2-09B0-4A34-ACA1-750267BB4F9C}"/>
              </a:ext>
            </a:extLst>
          </p:cNvPr>
          <p:cNvCxnSpPr/>
          <p:nvPr/>
        </p:nvCxnSpPr>
        <p:spPr>
          <a:xfrm>
            <a:off x="4475494" y="3450337"/>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2" name="CasellaDiTesto 21">
            <a:extLst>
              <a:ext uri="{FF2B5EF4-FFF2-40B4-BE49-F238E27FC236}">
                <a16:creationId xmlns:a16="http://schemas.microsoft.com/office/drawing/2014/main" id="{CF79E6EE-964C-4AC1-9180-F82740A9C110}"/>
              </a:ext>
            </a:extLst>
          </p:cNvPr>
          <p:cNvSpPr txBox="1"/>
          <p:nvPr/>
        </p:nvSpPr>
        <p:spPr>
          <a:xfrm>
            <a:off x="4582591" y="3142561"/>
            <a:ext cx="230837" cy="369332"/>
          </a:xfrm>
          <a:prstGeom prst="rect">
            <a:avLst/>
          </a:prstGeom>
          <a:noFill/>
        </p:spPr>
        <p:txBody>
          <a:bodyPr wrap="square" rtlCol="0">
            <a:spAutoFit/>
          </a:bodyPr>
          <a:lstStyle/>
          <a:p>
            <a:pPr algn="ctr"/>
            <a:r>
              <a:rPr lang="it-IT" b="1">
                <a:solidFill>
                  <a:srgbClr val="C00000"/>
                </a:solidFill>
              </a:rPr>
              <a:t>1</a:t>
            </a:r>
          </a:p>
        </p:txBody>
      </p:sp>
      <p:grpSp>
        <p:nvGrpSpPr>
          <p:cNvPr id="25" name="Gruppo 24">
            <a:extLst>
              <a:ext uri="{FF2B5EF4-FFF2-40B4-BE49-F238E27FC236}">
                <a16:creationId xmlns:a16="http://schemas.microsoft.com/office/drawing/2014/main" id="{2A11DEC1-0EAA-48FE-AA0C-1F92F3124AB8}"/>
              </a:ext>
            </a:extLst>
          </p:cNvPr>
          <p:cNvGrpSpPr/>
          <p:nvPr/>
        </p:nvGrpSpPr>
        <p:grpSpPr>
          <a:xfrm>
            <a:off x="7830632" y="1989615"/>
            <a:ext cx="2415826" cy="707886"/>
            <a:chOff x="2141807" y="2206143"/>
            <a:chExt cx="1446165" cy="707886"/>
          </a:xfrm>
        </p:grpSpPr>
        <p:sp>
          <p:nvSpPr>
            <p:cNvPr id="26" name="Rettangolo 25">
              <a:extLst>
                <a:ext uri="{FF2B5EF4-FFF2-40B4-BE49-F238E27FC236}">
                  <a16:creationId xmlns:a16="http://schemas.microsoft.com/office/drawing/2014/main" id="{538C3653-7A13-414D-9B8F-A4316448DFF8}"/>
                </a:ext>
              </a:extLst>
            </p:cNvPr>
            <p:cNvSpPr/>
            <p:nvPr/>
          </p:nvSpPr>
          <p:spPr>
            <a:xfrm>
              <a:off x="2141807" y="2482161"/>
              <a:ext cx="1374035" cy="2027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27" name="CasellaDiTesto 26">
              <a:extLst>
                <a:ext uri="{FF2B5EF4-FFF2-40B4-BE49-F238E27FC236}">
                  <a16:creationId xmlns:a16="http://schemas.microsoft.com/office/drawing/2014/main" id="{9F1CDE53-7D83-49C4-8E40-138E42C4F2C1}"/>
                </a:ext>
              </a:extLst>
            </p:cNvPr>
            <p:cNvSpPr txBox="1"/>
            <p:nvPr/>
          </p:nvSpPr>
          <p:spPr>
            <a:xfrm>
              <a:off x="2141807" y="2206143"/>
              <a:ext cx="1446165" cy="707886"/>
            </a:xfrm>
            <a:prstGeom prst="rect">
              <a:avLst/>
            </a:prstGeom>
            <a:noFill/>
          </p:spPr>
          <p:txBody>
            <a:bodyPr wrap="square" rtlCol="0">
              <a:spAutoFit/>
            </a:bodyPr>
            <a:lstStyle/>
            <a:p>
              <a:pPr algn="ctr"/>
              <a:r>
                <a:rPr lang="it-IT" sz="2000" b="1">
                  <a:latin typeface="EniTabReg" panose="02000506030000020004" pitchFamily="50" charset="0"/>
                </a:rPr>
                <a:t>Responsabile del Procedimento</a:t>
              </a:r>
            </a:p>
          </p:txBody>
        </p:sp>
      </p:grpSp>
      <p:sp>
        <p:nvSpPr>
          <p:cNvPr id="28" name="CasellaDiTesto 27">
            <a:extLst>
              <a:ext uri="{FF2B5EF4-FFF2-40B4-BE49-F238E27FC236}">
                <a16:creationId xmlns:a16="http://schemas.microsoft.com/office/drawing/2014/main" id="{36781A89-D210-4B72-9691-C2EA8D0AF15A}"/>
              </a:ext>
            </a:extLst>
          </p:cNvPr>
          <p:cNvSpPr txBox="1"/>
          <p:nvPr/>
        </p:nvSpPr>
        <p:spPr>
          <a:xfrm>
            <a:off x="7470076" y="3117180"/>
            <a:ext cx="230837" cy="369332"/>
          </a:xfrm>
          <a:prstGeom prst="rect">
            <a:avLst/>
          </a:prstGeom>
          <a:noFill/>
        </p:spPr>
        <p:txBody>
          <a:bodyPr wrap="square" rtlCol="0">
            <a:spAutoFit/>
          </a:bodyPr>
          <a:lstStyle/>
          <a:p>
            <a:pPr algn="ctr"/>
            <a:r>
              <a:rPr lang="it-IT" b="1">
                <a:solidFill>
                  <a:srgbClr val="C00000"/>
                </a:solidFill>
              </a:rPr>
              <a:t>2</a:t>
            </a:r>
          </a:p>
        </p:txBody>
      </p:sp>
      <p:cxnSp>
        <p:nvCxnSpPr>
          <p:cNvPr id="29" name="Connettore 2 28">
            <a:extLst>
              <a:ext uri="{FF2B5EF4-FFF2-40B4-BE49-F238E27FC236}">
                <a16:creationId xmlns:a16="http://schemas.microsoft.com/office/drawing/2014/main" id="{A2B1AC17-9760-4AC9-9CD2-FE56D7550641}"/>
              </a:ext>
            </a:extLst>
          </p:cNvPr>
          <p:cNvCxnSpPr/>
          <p:nvPr/>
        </p:nvCxnSpPr>
        <p:spPr>
          <a:xfrm>
            <a:off x="7402245" y="3450337"/>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0" name="CasellaDiTesto 29">
            <a:extLst>
              <a:ext uri="{FF2B5EF4-FFF2-40B4-BE49-F238E27FC236}">
                <a16:creationId xmlns:a16="http://schemas.microsoft.com/office/drawing/2014/main" id="{44DB15D5-7E2E-41FF-A585-4DD46A1B7781}"/>
              </a:ext>
            </a:extLst>
          </p:cNvPr>
          <p:cNvSpPr txBox="1"/>
          <p:nvPr/>
        </p:nvSpPr>
        <p:spPr>
          <a:xfrm>
            <a:off x="7855974" y="2733675"/>
            <a:ext cx="2269992" cy="1569660"/>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ctr"/>
            <a:endParaRPr lang="it-IT">
              <a:latin typeface="EniTabReg" panose="02000506030000020004" pitchFamily="50" charset="0"/>
            </a:endParaRPr>
          </a:p>
          <a:p>
            <a:pPr algn="ctr"/>
            <a:r>
              <a:rPr lang="it-IT">
                <a:latin typeface="EniTabReg" panose="02000506030000020004" pitchFamily="50" charset="0"/>
              </a:rPr>
              <a:t>Il RUP approva il </a:t>
            </a:r>
            <a:r>
              <a:rPr lang="it-IT" i="1">
                <a:latin typeface="EniTabReg" panose="02000506030000020004" pitchFamily="50" charset="0"/>
              </a:rPr>
              <a:t>feedback </a:t>
            </a:r>
            <a:r>
              <a:rPr lang="it-IT">
                <a:latin typeface="EniTabReg" panose="02000506030000020004" pitchFamily="50" charset="0"/>
              </a:rPr>
              <a:t>e ne gestisce la notifica al fornitore</a:t>
            </a:r>
          </a:p>
          <a:p>
            <a:pPr algn="ctr"/>
            <a:endParaRPr lang="it-IT">
              <a:latin typeface="EniTabReg" panose="02000506030000020004" pitchFamily="50" charset="0"/>
            </a:endParaRPr>
          </a:p>
          <a:p>
            <a:pPr algn="ctr"/>
            <a:endParaRPr lang="it-IT">
              <a:latin typeface="EniTabReg" panose="02000506030000020004" pitchFamily="50" charset="0"/>
            </a:endParaRPr>
          </a:p>
        </p:txBody>
      </p:sp>
      <p:sp>
        <p:nvSpPr>
          <p:cNvPr id="2" name="Titolo 1">
            <a:extLst>
              <a:ext uri="{FF2B5EF4-FFF2-40B4-BE49-F238E27FC236}">
                <a16:creationId xmlns:a16="http://schemas.microsoft.com/office/drawing/2014/main" id="{2DC1F5F5-A3D5-745B-DCAC-958679B066E2}"/>
              </a:ext>
            </a:extLst>
          </p:cNvPr>
          <p:cNvSpPr txBox="1">
            <a:spLocks/>
          </p:cNvSpPr>
          <p:nvPr/>
        </p:nvSpPr>
        <p:spPr>
          <a:xfrm>
            <a:off x="632247" y="306476"/>
            <a:ext cx="10731605" cy="442536"/>
          </a:xfrm>
          <a:prstGeom prst="rect">
            <a:avLst/>
          </a:prstGeom>
        </p:spPr>
        <p:txBody>
          <a:bodyPr vert="horz" lIns="91440" tIns="45720" rIns="9144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it-IT"/>
              <a:t>QUALE È IL PROCESSO DI RILEVAZIONE DEL FEEDBACK DI GARA?</a:t>
            </a:r>
          </a:p>
        </p:txBody>
      </p:sp>
    </p:spTree>
    <p:extLst>
      <p:ext uri="{BB962C8B-B14F-4D97-AF65-F5344CB8AC3E}">
        <p14:creationId xmlns:p14="http://schemas.microsoft.com/office/powerpoint/2010/main" val="247374161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41245" y="68971"/>
            <a:ext cx="10731605" cy="778099"/>
          </a:xfrm>
        </p:spPr>
        <p:txBody>
          <a:bodyPr>
            <a:normAutofit/>
          </a:bodyPr>
          <a:lstStyle/>
          <a:p>
            <a:r>
              <a:rPr lang="it-IT">
                <a:latin typeface="EniTabReg" panose="02000506030000020004" pitchFamily="50" charset="0"/>
              </a:rPr>
              <a:t>CHI SONO GLI ATTORI DELLA RILEVAZIONE DEL FB DI GARA?</a:t>
            </a: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21</a:t>
            </a:fld>
            <a:endParaRPr lang="it-IT"/>
          </a:p>
        </p:txBody>
      </p:sp>
      <p:sp>
        <p:nvSpPr>
          <p:cNvPr id="16" name="Rettangolo 15">
            <a:extLst>
              <a:ext uri="{FF2B5EF4-FFF2-40B4-BE49-F238E27FC236}">
                <a16:creationId xmlns:a16="http://schemas.microsoft.com/office/drawing/2014/main" id="{D4C56EEC-B07D-44BB-A6E4-5BABA13FD4B2}"/>
              </a:ext>
            </a:extLst>
          </p:cNvPr>
          <p:cNvSpPr/>
          <p:nvPr/>
        </p:nvSpPr>
        <p:spPr>
          <a:xfrm>
            <a:off x="649584" y="826344"/>
            <a:ext cx="10278246" cy="369332"/>
          </a:xfrm>
          <a:prstGeom prst="rect">
            <a:avLst/>
          </a:prstGeom>
        </p:spPr>
        <p:txBody>
          <a:bodyPr wrap="square">
            <a:spAutoFit/>
          </a:bodyPr>
          <a:lstStyle/>
          <a:p>
            <a:r>
              <a:rPr lang="it-IT">
                <a:latin typeface="EniTabReg" panose="02000506030000020004" pitchFamily="50" charset="0"/>
              </a:rPr>
              <a:t>Procedura: </a:t>
            </a:r>
            <a:r>
              <a:rPr lang="it-IT" i="1">
                <a:latin typeface="EniTabReg" panose="02000506030000020004" pitchFamily="50" charset="0"/>
              </a:rPr>
              <a:t>Valutazione delle performance dei fornitori e Vendor Rating</a:t>
            </a:r>
            <a:r>
              <a:rPr lang="it-IT">
                <a:latin typeface="EniTabReg" panose="02000506030000020004" pitchFamily="50" charset="0"/>
              </a:rPr>
              <a:t> - pro </a:t>
            </a:r>
            <a:r>
              <a:rPr lang="it-IT" err="1">
                <a:latin typeface="EniTabReg" panose="02000506030000020004" pitchFamily="50" charset="0"/>
              </a:rPr>
              <a:t>pr</a:t>
            </a:r>
            <a:r>
              <a:rPr lang="it-IT">
                <a:latin typeface="EniTabReg" panose="02000506030000020004" pitchFamily="50" charset="0"/>
              </a:rPr>
              <a:t> 011 eni spa r03 </a:t>
            </a:r>
          </a:p>
        </p:txBody>
      </p:sp>
      <p:sp>
        <p:nvSpPr>
          <p:cNvPr id="5" name="Rettangolo 4">
            <a:extLst>
              <a:ext uri="{FF2B5EF4-FFF2-40B4-BE49-F238E27FC236}">
                <a16:creationId xmlns:a16="http://schemas.microsoft.com/office/drawing/2014/main" id="{F7648DEE-333D-0950-0184-4A16C7D1A76A}"/>
              </a:ext>
            </a:extLst>
          </p:cNvPr>
          <p:cNvSpPr/>
          <p:nvPr/>
        </p:nvSpPr>
        <p:spPr>
          <a:xfrm>
            <a:off x="616225" y="1350188"/>
            <a:ext cx="11016141" cy="1631216"/>
          </a:xfrm>
          <a:prstGeom prst="rect">
            <a:avLst/>
          </a:prstGeom>
        </p:spPr>
        <p:txBody>
          <a:bodyPr wrap="square">
            <a:spAutoFit/>
          </a:bodyPr>
          <a:lstStyle/>
          <a:p>
            <a:pPr algn="just"/>
            <a:r>
              <a:rPr lang="it-IT" sz="2000" b="1">
                <a:solidFill>
                  <a:srgbClr val="CA0538"/>
                </a:solidFill>
                <a:latin typeface="EniTabReg" panose="02000506030000020004" pitchFamily="50" charset="0"/>
              </a:rPr>
              <a:t>Compilatore del feedback </a:t>
            </a:r>
            <a:r>
              <a:rPr lang="it-IT" sz="2000">
                <a:latin typeface="EniTabReg" panose="02000506030000020004" pitchFamily="50" charset="0"/>
              </a:rPr>
              <a:t>- Risorsa appartenente all’</a:t>
            </a:r>
            <a:r>
              <a:rPr lang="it-IT" sz="2000" b="1">
                <a:latin typeface="EniTabReg" panose="02000506030000020004" pitchFamily="50" charset="0"/>
              </a:rPr>
              <a:t>Unità Approvvigionante</a:t>
            </a:r>
            <a:r>
              <a:rPr lang="it-IT" sz="2000">
                <a:latin typeface="EniTabReg" panose="02000506030000020004" pitchFamily="50" charset="0"/>
              </a:rPr>
              <a:t>, </a:t>
            </a:r>
            <a:r>
              <a:rPr lang="it-IT" sz="2000" u="sng">
                <a:latin typeface="EniTabReg" panose="02000506030000020004" pitchFamily="50" charset="0"/>
              </a:rPr>
              <a:t>che gestisce i procedimenti</a:t>
            </a:r>
            <a:r>
              <a:rPr lang="it-IT" sz="2000">
                <a:latin typeface="EniTabReg" panose="02000506030000020004" pitchFamily="50" charset="0"/>
              </a:rPr>
              <a:t>:</a:t>
            </a:r>
          </a:p>
          <a:p>
            <a:pPr marL="342900" indent="-342900" algn="just">
              <a:buFont typeface="Arial" panose="020B0604020202020204" pitchFamily="34" charset="0"/>
              <a:buChar char="•"/>
            </a:pPr>
            <a:r>
              <a:rPr lang="it-IT" sz="2000">
                <a:latin typeface="EniTabReg" panose="02000506030000020004" pitchFamily="50" charset="0"/>
              </a:rPr>
              <a:t>monitora le performance del fornitore nella fase di gara e compila il feedback di gara;</a:t>
            </a:r>
          </a:p>
          <a:p>
            <a:pPr marL="342900" indent="-342900" algn="just">
              <a:buFont typeface="Arial" panose="020B0604020202020204" pitchFamily="34" charset="0"/>
              <a:buChar char="•"/>
            </a:pPr>
            <a:r>
              <a:rPr lang="it-IT" sz="2000">
                <a:latin typeface="EniTabReg" panose="02000506030000020004" pitchFamily="50" charset="0"/>
              </a:rPr>
              <a:t>segnala eventuali gravi inadempimenti o illeciti, rilevati in capo al fornitore, tramite l’apposito modulo, che viene sottoposto all’approvatore feedback di gara</a:t>
            </a:r>
          </a:p>
        </p:txBody>
      </p:sp>
      <p:sp>
        <p:nvSpPr>
          <p:cNvPr id="6" name="Rettangolo 5">
            <a:extLst>
              <a:ext uri="{FF2B5EF4-FFF2-40B4-BE49-F238E27FC236}">
                <a16:creationId xmlns:a16="http://schemas.microsoft.com/office/drawing/2014/main" id="{88C1D0DC-9FD1-921B-006B-C2BC398EC4A1}"/>
              </a:ext>
            </a:extLst>
          </p:cNvPr>
          <p:cNvSpPr/>
          <p:nvPr/>
        </p:nvSpPr>
        <p:spPr>
          <a:xfrm>
            <a:off x="641245" y="2981404"/>
            <a:ext cx="11016141" cy="2554545"/>
          </a:xfrm>
          <a:prstGeom prst="rect">
            <a:avLst/>
          </a:prstGeom>
        </p:spPr>
        <p:txBody>
          <a:bodyPr wrap="square">
            <a:spAutoFit/>
          </a:bodyPr>
          <a:lstStyle/>
          <a:p>
            <a:pPr algn="just"/>
            <a:r>
              <a:rPr lang="it-IT" sz="2000" b="1">
                <a:solidFill>
                  <a:srgbClr val="CA0538"/>
                </a:solidFill>
                <a:latin typeface="EniTabReg" panose="02000506030000020004" pitchFamily="50" charset="0"/>
              </a:rPr>
              <a:t>Approvatore del feedback</a:t>
            </a:r>
            <a:r>
              <a:rPr lang="it-IT" sz="2000">
                <a:latin typeface="EniTabReg" panose="02000506030000020004" pitchFamily="50" charset="0"/>
              </a:rPr>
              <a:t>:</a:t>
            </a:r>
          </a:p>
          <a:p>
            <a:pPr marL="342900" indent="-342900" algn="just">
              <a:buFont typeface="Arial" panose="020B0604020202020204" pitchFamily="34" charset="0"/>
              <a:buChar char="•"/>
            </a:pPr>
            <a:r>
              <a:rPr lang="it-IT" sz="2000">
                <a:latin typeface="EniTabReg" panose="02000506030000020004" pitchFamily="50" charset="0"/>
              </a:rPr>
              <a:t>approva il modulo di feedback di gara e ne gestisce la notifica al fornitore, gestendo inoltre eventuali contestazioni dei fornitori;</a:t>
            </a:r>
          </a:p>
          <a:p>
            <a:pPr marL="342900" indent="-342900" algn="just">
              <a:buFont typeface="Arial" panose="020B0604020202020204" pitchFamily="34" charset="0"/>
              <a:buChar char="•"/>
            </a:pPr>
            <a:r>
              <a:rPr lang="it-IT" sz="2000">
                <a:latin typeface="EniTabReg" panose="02000506030000020004" pitchFamily="50" charset="0"/>
              </a:rPr>
              <a:t>segnala eventuali gravi inadempimenti o illeciti rilevati in capo al fornitore tramite l’apposito modulo o valida il modulo redatto dal compilatore, lo sottopone all’approvazione del proprio superiore gerarchico e gestisce eventuali contestazioni dei fornitori relative a gravi inadempimenti rilevati in fase di gara;</a:t>
            </a:r>
          </a:p>
          <a:p>
            <a:pPr marL="342900" indent="-342900" algn="just">
              <a:buFont typeface="Arial" panose="020B0604020202020204" pitchFamily="34" charset="0"/>
              <a:buChar char="•"/>
            </a:pPr>
            <a:r>
              <a:rPr lang="it-IT" sz="2000">
                <a:latin typeface="EniTabReg" panose="02000506030000020004" pitchFamily="50" charset="0"/>
              </a:rPr>
              <a:t>partecipa, ove richiesto, ai Team di Valutazione</a:t>
            </a:r>
          </a:p>
        </p:txBody>
      </p:sp>
    </p:spTree>
    <p:extLst>
      <p:ext uri="{BB962C8B-B14F-4D97-AF65-F5344CB8AC3E}">
        <p14:creationId xmlns:p14="http://schemas.microsoft.com/office/powerpoint/2010/main" val="86400119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A0E2E5B-F068-D849-6476-CBF4AE946FC7}"/>
              </a:ext>
            </a:extLst>
          </p:cNvPr>
          <p:cNvSpPr>
            <a:spLocks noGrp="1"/>
          </p:cNvSpPr>
          <p:nvPr>
            <p:ph type="sldNum" sz="quarter" idx="12"/>
          </p:nvPr>
        </p:nvSpPr>
        <p:spPr/>
        <p:txBody>
          <a:bodyPr/>
          <a:lstStyle/>
          <a:p>
            <a:fld id="{707872E8-939B-41AC-B617-4CE710FB602C}" type="slidenum">
              <a:rPr lang="it-IT" smtClean="0"/>
              <a:pPr/>
              <a:t>22</a:t>
            </a:fld>
            <a:endParaRPr lang="it-IT"/>
          </a:p>
        </p:txBody>
      </p:sp>
      <p:sp>
        <p:nvSpPr>
          <p:cNvPr id="3" name="CasellaDiTesto 2">
            <a:extLst>
              <a:ext uri="{FF2B5EF4-FFF2-40B4-BE49-F238E27FC236}">
                <a16:creationId xmlns:a16="http://schemas.microsoft.com/office/drawing/2014/main" id="{50E51AF3-4E2E-FF3F-F389-C162E6060CBC}"/>
              </a:ext>
            </a:extLst>
          </p:cNvPr>
          <p:cNvSpPr txBox="1"/>
          <p:nvPr/>
        </p:nvSpPr>
        <p:spPr>
          <a:xfrm>
            <a:off x="739186" y="98758"/>
            <a:ext cx="10695168" cy="712183"/>
          </a:xfrm>
          <a:prstGeom prst="rect">
            <a:avLst/>
          </a:prstGeom>
          <a:noFill/>
        </p:spPr>
        <p:txBody>
          <a:bodyPr wrap="square">
            <a:spAutoFit/>
          </a:bodyPr>
          <a:lstStyle/>
          <a:p>
            <a:pPr defTabSz="914377">
              <a:lnSpc>
                <a:spcPts val="2400"/>
              </a:lnSpc>
              <a:spcBef>
                <a:spcPct val="0"/>
              </a:spcBef>
            </a:pPr>
            <a:r>
              <a:rPr lang="it-IT" sz="2400" b="1">
                <a:latin typeface="+mj-lt"/>
                <a:ea typeface="+mj-ea"/>
                <a:cs typeface="+mj-cs"/>
              </a:rPr>
              <a:t>COSA SUCCEDE IN CASO DI FB DI GARA NEGATIVI O SEGNALAZIONI SUI PARTECIPANTI ALLA PROCEDURA? </a:t>
            </a:r>
          </a:p>
        </p:txBody>
      </p:sp>
      <p:sp>
        <p:nvSpPr>
          <p:cNvPr id="7" name="CasellaDiTesto 6">
            <a:extLst>
              <a:ext uri="{FF2B5EF4-FFF2-40B4-BE49-F238E27FC236}">
                <a16:creationId xmlns:a16="http://schemas.microsoft.com/office/drawing/2014/main" id="{8881914B-804C-6286-7DFB-0A772E782ADB}"/>
              </a:ext>
            </a:extLst>
          </p:cNvPr>
          <p:cNvSpPr txBox="1"/>
          <p:nvPr/>
        </p:nvSpPr>
        <p:spPr>
          <a:xfrm>
            <a:off x="616226" y="1756584"/>
            <a:ext cx="11175180" cy="3785652"/>
          </a:xfrm>
          <a:prstGeom prst="rect">
            <a:avLst/>
          </a:prstGeom>
          <a:noFill/>
        </p:spPr>
        <p:txBody>
          <a:bodyPr wrap="square" rtlCol="0">
            <a:spAutoFit/>
          </a:bodyPr>
          <a:lstStyle/>
          <a:p>
            <a:pPr algn="just"/>
            <a:r>
              <a:rPr lang="it-IT" sz="2400"/>
              <a:t>VEMAD analizza trimestralmente i feedback di gara obbligatori registrati e in caso di rilevazione di FB negativi sugli assegnatari di contratto o segnalazioni sugli altri partecipanti ad una procedura può chiedere approfondimenti e/o chiarimenti al buyer compilatore (es. valutazione non opportunamente motivata ove richiesto).</a:t>
            </a:r>
          </a:p>
          <a:p>
            <a:pPr algn="just"/>
            <a:r>
              <a:rPr lang="it-IT" sz="2400"/>
              <a:t>VEMAD trasmette i dettagli del FB all’unità di qualifica di riferimento, in considerazione del GM prevalente per la procedura.</a:t>
            </a:r>
          </a:p>
          <a:p>
            <a:r>
              <a:rPr lang="it-IT" sz="2400"/>
              <a:t>L’unità di qualifica potrà valutare:</a:t>
            </a:r>
          </a:p>
          <a:p>
            <a:pPr marL="285750" indent="-285750">
              <a:buFont typeface="Arial" panose="020B0604020202020204" pitchFamily="34" charset="0"/>
              <a:buChar char="•"/>
            </a:pPr>
            <a:r>
              <a:rPr lang="it-IT" sz="2400"/>
              <a:t>revisione stato di qualifica dei fornitori invitati a gara</a:t>
            </a:r>
          </a:p>
          <a:p>
            <a:pPr marL="285750" indent="-285750">
              <a:buFont typeface="Arial" panose="020B0604020202020204" pitchFamily="34" charset="0"/>
              <a:buChar char="•"/>
            </a:pPr>
            <a:r>
              <a:rPr lang="it-IT" sz="2400"/>
              <a:t>adeguatezza delle Vendor List in relazione agli specifici GM</a:t>
            </a:r>
          </a:p>
          <a:p>
            <a:pPr algn="just"/>
            <a:endParaRPr lang="it-IT" sz="2400"/>
          </a:p>
        </p:txBody>
      </p:sp>
    </p:spTree>
    <p:extLst>
      <p:ext uri="{BB962C8B-B14F-4D97-AF65-F5344CB8AC3E}">
        <p14:creationId xmlns:p14="http://schemas.microsoft.com/office/powerpoint/2010/main" val="128035601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DDD0765E-BA79-4230-88E6-E6B359F4CD98}"/>
              </a:ext>
            </a:extLst>
          </p:cNvPr>
          <p:cNvSpPr/>
          <p:nvPr/>
        </p:nvSpPr>
        <p:spPr>
          <a:xfrm>
            <a:off x="4396615" y="1185919"/>
            <a:ext cx="6625652" cy="2725461"/>
          </a:xfrm>
          <a:prstGeom prst="roundRect">
            <a:avLst>
              <a:gd name="adj" fmla="val 395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23</a:t>
            </a:fld>
            <a:endParaRPr lang="it-IT"/>
          </a:p>
        </p:txBody>
      </p:sp>
      <p:sp>
        <p:nvSpPr>
          <p:cNvPr id="6" name="Segnaposto contenuto 2">
            <a:extLst>
              <a:ext uri="{FF2B5EF4-FFF2-40B4-BE49-F238E27FC236}">
                <a16:creationId xmlns:a16="http://schemas.microsoft.com/office/drawing/2014/main" id="{D821323A-B253-4E4A-ADE4-3CA9D8077589}"/>
              </a:ext>
            </a:extLst>
          </p:cNvPr>
          <p:cNvSpPr txBox="1">
            <a:spLocks/>
          </p:cNvSpPr>
          <p:nvPr/>
        </p:nvSpPr>
        <p:spPr>
          <a:xfrm>
            <a:off x="344452" y="1865023"/>
            <a:ext cx="3983939" cy="2046357"/>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2000" i="0">
                <a:latin typeface="EniTabReg" panose="02000506030000020004" pitchFamily="50" charset="0"/>
              </a:rPr>
              <a:t>Per uno </a:t>
            </a:r>
            <a:r>
              <a:rPr lang="en-US" sz="2000" i="0" err="1">
                <a:latin typeface="EniTabReg" panose="02000506030000020004" pitchFamily="50" charset="0"/>
              </a:rPr>
              <a:t>specifico</a:t>
            </a:r>
            <a:r>
              <a:rPr lang="en-US" sz="2000" i="0">
                <a:latin typeface="EniTabReg" panose="02000506030000020004" pitchFamily="50" charset="0"/>
              </a:rPr>
              <a:t>  </a:t>
            </a:r>
            <a:r>
              <a:rPr lang="en-US" sz="2000" b="1" i="0">
                <a:latin typeface="EniTabReg" panose="02000506030000020004" pitchFamily="50" charset="0"/>
              </a:rPr>
              <a:t>PROCEDIMENTO</a:t>
            </a:r>
            <a:r>
              <a:rPr lang="en-US" sz="2000" i="0">
                <a:latin typeface="EniTabReg" panose="02000506030000020004" pitchFamily="50" charset="0"/>
              </a:rPr>
              <a:t> è possible </a:t>
            </a:r>
            <a:r>
              <a:rPr lang="en-US" sz="2000" i="0" err="1">
                <a:latin typeface="EniTabReg" panose="02000506030000020004" pitchFamily="50" charset="0"/>
              </a:rPr>
              <a:t>registrare</a:t>
            </a:r>
            <a:r>
              <a:rPr lang="en-US" sz="2000" i="0">
                <a:latin typeface="EniTabReg" panose="02000506030000020004" pitchFamily="50" charset="0"/>
              </a:rPr>
              <a:t> un feedback </a:t>
            </a:r>
            <a:r>
              <a:rPr lang="en-US" sz="2000" i="0" err="1">
                <a:latin typeface="EniTabReg" panose="02000506030000020004" pitchFamily="50" charset="0"/>
              </a:rPr>
              <a:t>su</a:t>
            </a:r>
            <a:r>
              <a:rPr lang="en-US" sz="2000" i="0">
                <a:latin typeface="EniTabReg" panose="02000506030000020004" pitchFamily="50" charset="0"/>
              </a:rPr>
              <a:t> base </a:t>
            </a:r>
            <a:r>
              <a:rPr lang="en-US" sz="2000" i="0" err="1">
                <a:latin typeface="EniTabReg" panose="02000506030000020004" pitchFamily="50" charset="0"/>
              </a:rPr>
              <a:t>volontaria</a:t>
            </a:r>
            <a:r>
              <a:rPr lang="en-US" sz="2000" i="0">
                <a:latin typeface="EniTabReg" panose="02000506030000020004" pitchFamily="50" charset="0"/>
              </a:rPr>
              <a:t>, </a:t>
            </a:r>
            <a:r>
              <a:rPr lang="en-US" sz="2000" i="0" err="1">
                <a:latin typeface="EniTabReg" panose="02000506030000020004" pitchFamily="50" charset="0"/>
              </a:rPr>
              <a:t>qualora</a:t>
            </a:r>
            <a:r>
              <a:rPr lang="en-US" sz="2000" i="0">
                <a:latin typeface="EniTabReg" panose="02000506030000020004" pitchFamily="50" charset="0"/>
              </a:rPr>
              <a:t> VMS non </a:t>
            </a:r>
            <a:r>
              <a:rPr lang="en-US" sz="2000" i="0" err="1">
                <a:latin typeface="EniTabReg" panose="02000506030000020004" pitchFamily="50" charset="0"/>
              </a:rPr>
              <a:t>abbia</a:t>
            </a:r>
            <a:r>
              <a:rPr lang="en-US" sz="2000" i="0">
                <a:latin typeface="EniTabReg" panose="02000506030000020004" pitchFamily="50" charset="0"/>
              </a:rPr>
              <a:t> </a:t>
            </a:r>
            <a:r>
              <a:rPr lang="en-US" sz="2000" i="0" err="1">
                <a:latin typeface="EniTabReg" panose="02000506030000020004" pitchFamily="50" charset="0"/>
              </a:rPr>
              <a:t>generato</a:t>
            </a:r>
            <a:r>
              <a:rPr lang="en-US" sz="2000" i="0">
                <a:latin typeface="EniTabReg" panose="02000506030000020004" pitchFamily="50" charset="0"/>
              </a:rPr>
              <a:t> </a:t>
            </a:r>
            <a:r>
              <a:rPr lang="it-IT" sz="2000" i="0">
                <a:latin typeface="EniTabReg" panose="02000506030000020004" pitchFamily="50" charset="0"/>
              </a:rPr>
              <a:t>la richiesta di compilazione per e-mail (</a:t>
            </a:r>
            <a:r>
              <a:rPr lang="it-IT" sz="2000">
                <a:latin typeface="EniTabReg" panose="02000506030000020004" pitchFamily="50" charset="0"/>
              </a:rPr>
              <a:t>feedback non obbligatorio</a:t>
            </a:r>
            <a:r>
              <a:rPr lang="it-IT" sz="2000" i="0">
                <a:latin typeface="EniTabReg" panose="02000506030000020004" pitchFamily="50" charset="0"/>
              </a:rPr>
              <a:t>)</a:t>
            </a:r>
            <a:endParaRPr lang="it-IT" sz="2000" b="1" i="0">
              <a:latin typeface="EniTabReg" panose="02000506030000020004" pitchFamily="50" charset="0"/>
            </a:endParaRPr>
          </a:p>
        </p:txBody>
      </p:sp>
      <p:sp>
        <p:nvSpPr>
          <p:cNvPr id="9" name="Segnaposto contenuto 2">
            <a:extLst>
              <a:ext uri="{FF2B5EF4-FFF2-40B4-BE49-F238E27FC236}">
                <a16:creationId xmlns:a16="http://schemas.microsoft.com/office/drawing/2014/main" id="{3D8CA054-93F5-4578-8F8D-7DFEBE0A9A10}"/>
              </a:ext>
            </a:extLst>
          </p:cNvPr>
          <p:cNvSpPr txBox="1">
            <a:spLocks/>
          </p:cNvSpPr>
          <p:nvPr/>
        </p:nvSpPr>
        <p:spPr bwMode="auto">
          <a:xfrm>
            <a:off x="3174738" y="5409005"/>
            <a:ext cx="8670259" cy="707886"/>
          </a:xfrm>
          <a:prstGeom prst="rect">
            <a:avLst/>
          </a:prstGeom>
        </p:spPr>
        <p:txBody>
          <a:bodyPr wrap="square">
            <a:spAutoFit/>
          </a:bodyPr>
          <a:lstStyle>
            <a:defPPr>
              <a:defRPr lang="it-IT"/>
            </a:defPPr>
            <a:lvl1pPr marL="342900" indent="-342900" algn="just">
              <a:buClr>
                <a:srgbClr val="CA0538"/>
              </a:buClr>
              <a:buFont typeface="+mj-lt"/>
              <a:buAutoNum type="arabicPeriod"/>
            </a:lvl1pPr>
          </a:lstStyle>
          <a:p>
            <a:pPr>
              <a:buFont typeface="+mj-lt"/>
              <a:buAutoNum type="arabicPeriod" startAt="3"/>
            </a:pPr>
            <a:r>
              <a:rPr lang="it-IT" sz="2000">
                <a:latin typeface="EniTabReg" panose="02000506030000020004" pitchFamily="50" charset="0"/>
              </a:rPr>
              <a:t>VMS conferma la creazione della richiesta fornendo un n° identificativo: tale n° rappresenta il </a:t>
            </a:r>
            <a:r>
              <a:rPr lang="it-IT" sz="2000" b="1">
                <a:latin typeface="EniTabReg" panose="02000506030000020004" pitchFamily="50" charset="0"/>
              </a:rPr>
              <a:t>numero del feedback</a:t>
            </a:r>
          </a:p>
        </p:txBody>
      </p:sp>
      <p:grpSp>
        <p:nvGrpSpPr>
          <p:cNvPr id="5" name="Gruppo 4">
            <a:extLst>
              <a:ext uri="{FF2B5EF4-FFF2-40B4-BE49-F238E27FC236}">
                <a16:creationId xmlns:a16="http://schemas.microsoft.com/office/drawing/2014/main" id="{E9999A3F-6B60-4647-9481-541481455FEC}"/>
              </a:ext>
            </a:extLst>
          </p:cNvPr>
          <p:cNvGrpSpPr/>
          <p:nvPr/>
        </p:nvGrpSpPr>
        <p:grpSpPr>
          <a:xfrm>
            <a:off x="4966240" y="941163"/>
            <a:ext cx="5486402" cy="646331"/>
            <a:chOff x="5234350" y="941163"/>
            <a:chExt cx="3833689" cy="646331"/>
          </a:xfrm>
        </p:grpSpPr>
        <p:sp>
          <p:nvSpPr>
            <p:cNvPr id="16" name="Rettangolo 15">
              <a:extLst>
                <a:ext uri="{FF2B5EF4-FFF2-40B4-BE49-F238E27FC236}">
                  <a16:creationId xmlns:a16="http://schemas.microsoft.com/office/drawing/2014/main" id="{7646A06B-4548-46F8-9851-54889A227684}"/>
                </a:ext>
              </a:extLst>
            </p:cNvPr>
            <p:cNvSpPr/>
            <p:nvPr/>
          </p:nvSpPr>
          <p:spPr>
            <a:xfrm>
              <a:off x="5234350" y="1080441"/>
              <a:ext cx="3833689" cy="201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7" name="CasellaDiTesto 16">
              <a:extLst>
                <a:ext uri="{FF2B5EF4-FFF2-40B4-BE49-F238E27FC236}">
                  <a16:creationId xmlns:a16="http://schemas.microsoft.com/office/drawing/2014/main" id="{7A718D5A-4834-41C7-9E94-C5DCF9F3111A}"/>
                </a:ext>
              </a:extLst>
            </p:cNvPr>
            <p:cNvSpPr txBox="1"/>
            <p:nvPr/>
          </p:nvSpPr>
          <p:spPr>
            <a:xfrm>
              <a:off x="5755339" y="941163"/>
              <a:ext cx="2791711" cy="646331"/>
            </a:xfrm>
            <a:prstGeom prst="rect">
              <a:avLst/>
            </a:prstGeom>
            <a:noFill/>
          </p:spPr>
          <p:txBody>
            <a:bodyPr wrap="square" rtlCol="0">
              <a:spAutoFit/>
            </a:bodyPr>
            <a:lstStyle/>
            <a:p>
              <a:pPr algn="ctr"/>
              <a:r>
                <a:rPr lang="it-IT" b="1">
                  <a:latin typeface="EniTabReg" panose="02000506030000020004" pitchFamily="50" charset="0"/>
                </a:rPr>
                <a:t>Crea Rich. Valutaz. Forn. Aggiudicatari</a:t>
              </a:r>
            </a:p>
          </p:txBody>
        </p:sp>
      </p:grpSp>
      <p:sp>
        <p:nvSpPr>
          <p:cNvPr id="14" name="Rettangolo 13">
            <a:extLst>
              <a:ext uri="{FF2B5EF4-FFF2-40B4-BE49-F238E27FC236}">
                <a16:creationId xmlns:a16="http://schemas.microsoft.com/office/drawing/2014/main" id="{B13C5BF0-6D80-49DC-9F12-6D0949CB94B3}"/>
              </a:ext>
            </a:extLst>
          </p:cNvPr>
          <p:cNvSpPr/>
          <p:nvPr/>
        </p:nvSpPr>
        <p:spPr>
          <a:xfrm>
            <a:off x="3174731" y="4483199"/>
            <a:ext cx="8471510" cy="1015663"/>
          </a:xfrm>
          <a:prstGeom prst="rect">
            <a:avLst/>
          </a:prstGeom>
        </p:spPr>
        <p:txBody>
          <a:bodyPr wrap="square">
            <a:spAutoFit/>
          </a:bodyPr>
          <a:lstStyle/>
          <a:p>
            <a:pPr marL="342900" indent="-342900" algn="just">
              <a:buClr>
                <a:srgbClr val="CA0538"/>
              </a:buClr>
              <a:buFont typeface="+mj-lt"/>
              <a:buAutoNum type="arabicPeriod"/>
            </a:pPr>
            <a:r>
              <a:rPr lang="it-IT" sz="2000">
                <a:latin typeface="EniTabReg" panose="02000506030000020004" pitchFamily="50" charset="0"/>
              </a:rPr>
              <a:t>Selezionare la riga del </a:t>
            </a:r>
            <a:r>
              <a:rPr lang="it-IT" sz="2000" u="sng">
                <a:latin typeface="EniTabReg" panose="02000506030000020004" pitchFamily="50" charset="0"/>
              </a:rPr>
              <a:t>PAC di interesse</a:t>
            </a:r>
            <a:r>
              <a:rPr lang="it-IT" sz="2000">
                <a:latin typeface="EniTabReg" panose="02000506030000020004" pitchFamily="50" charset="0"/>
              </a:rPr>
              <a:t> all’interno della </a:t>
            </a:r>
            <a:r>
              <a:rPr lang="it-IT" sz="2000" b="1">
                <a:latin typeface="EniTabReg" panose="02000506030000020004" pitchFamily="50" charset="0"/>
              </a:rPr>
              <a:t>Lista Aggiudicazioni</a:t>
            </a:r>
          </a:p>
          <a:p>
            <a:pPr marL="342900" indent="-342900" algn="just">
              <a:buClr>
                <a:srgbClr val="CA0538"/>
              </a:buClr>
              <a:buFont typeface="+mj-lt"/>
              <a:buAutoNum type="arabicPeriod"/>
            </a:pPr>
            <a:r>
              <a:rPr lang="it-IT" sz="2000">
                <a:latin typeface="EniTabReg" panose="02000506030000020004" pitchFamily="50" charset="0"/>
              </a:rPr>
              <a:t>Cliccare su </a:t>
            </a:r>
            <a:r>
              <a:rPr lang="it-IT" sz="2000" b="1">
                <a:latin typeface="EniTabReg" panose="02000506030000020004" pitchFamily="50" charset="0"/>
              </a:rPr>
              <a:t>Crea Rich. Valutazione Forn. Aggiudicatari o non Aggiudicatari </a:t>
            </a:r>
            <a:r>
              <a:rPr lang="it-IT" sz="2000">
                <a:latin typeface="EniTabReg" panose="02000506030000020004" pitchFamily="50" charset="0"/>
              </a:rPr>
              <a:t>(a seconda dei casi)</a:t>
            </a:r>
          </a:p>
        </p:txBody>
      </p:sp>
      <p:sp>
        <p:nvSpPr>
          <p:cNvPr id="8" name="Titolo 2">
            <a:extLst>
              <a:ext uri="{FF2B5EF4-FFF2-40B4-BE49-F238E27FC236}">
                <a16:creationId xmlns:a16="http://schemas.microsoft.com/office/drawing/2014/main" id="{178A691C-9005-325C-AF06-CDCEA608CE38}"/>
              </a:ext>
            </a:extLst>
          </p:cNvPr>
          <p:cNvSpPr txBox="1">
            <a:spLocks/>
          </p:cNvSpPr>
          <p:nvPr/>
        </p:nvSpPr>
        <p:spPr>
          <a:xfrm>
            <a:off x="730197" y="164055"/>
            <a:ext cx="10731605" cy="778099"/>
          </a:xfrm>
          <a:prstGeom prst="rect">
            <a:avLst/>
          </a:prstGeom>
        </p:spPr>
        <p:txBody>
          <a:bodyPr vert="horz" lIns="91440" tIns="45720" rIns="9144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en-US">
                <a:latin typeface="EniTabReg" panose="02000506030000020004" pitchFamily="50" charset="0"/>
              </a:rPr>
              <a:t>COME CREARE UN FEEDBACK DI GARA FACOLTATIVO?</a:t>
            </a:r>
            <a:endParaRPr lang="it-IT">
              <a:latin typeface="EniTabReg" panose="02000506030000020004" pitchFamily="50" charset="0"/>
            </a:endParaRPr>
          </a:p>
        </p:txBody>
      </p:sp>
      <p:sp>
        <p:nvSpPr>
          <p:cNvPr id="13" name="Rettangolo 12">
            <a:extLst>
              <a:ext uri="{FF2B5EF4-FFF2-40B4-BE49-F238E27FC236}">
                <a16:creationId xmlns:a16="http://schemas.microsoft.com/office/drawing/2014/main" id="{1DE3A4F3-0C14-D8D1-941F-691097776A98}"/>
              </a:ext>
            </a:extLst>
          </p:cNvPr>
          <p:cNvSpPr/>
          <p:nvPr/>
        </p:nvSpPr>
        <p:spPr>
          <a:xfrm>
            <a:off x="8918917" y="241088"/>
            <a:ext cx="2926080" cy="5277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chemeClr val="tx1"/>
                </a:solidFill>
              </a:rPr>
              <a:t>Istruzioni Operative</a:t>
            </a:r>
          </a:p>
        </p:txBody>
      </p:sp>
      <p:pic>
        <p:nvPicPr>
          <p:cNvPr id="7" name="Immagine 6">
            <a:extLst>
              <a:ext uri="{FF2B5EF4-FFF2-40B4-BE49-F238E27FC236}">
                <a16:creationId xmlns:a16="http://schemas.microsoft.com/office/drawing/2014/main" id="{777CCD03-09BB-A7FC-E3AD-32C02A80895B}"/>
              </a:ext>
            </a:extLst>
          </p:cNvPr>
          <p:cNvPicPr>
            <a:picLocks noChangeAspect="1"/>
          </p:cNvPicPr>
          <p:nvPr/>
        </p:nvPicPr>
        <p:blipFill>
          <a:blip r:embed="rId2"/>
          <a:stretch>
            <a:fillRect/>
          </a:stretch>
        </p:blipFill>
        <p:spPr>
          <a:xfrm>
            <a:off x="4468075" y="1661680"/>
            <a:ext cx="6482732" cy="2063364"/>
          </a:xfrm>
          <a:prstGeom prst="rect">
            <a:avLst/>
          </a:prstGeom>
        </p:spPr>
      </p:pic>
      <p:cxnSp>
        <p:nvCxnSpPr>
          <p:cNvPr id="15" name="Connettore 2 14">
            <a:extLst>
              <a:ext uri="{FF2B5EF4-FFF2-40B4-BE49-F238E27FC236}">
                <a16:creationId xmlns:a16="http://schemas.microsoft.com/office/drawing/2014/main" id="{3E897736-6255-43ED-8FCC-616BC2B61325}"/>
              </a:ext>
            </a:extLst>
          </p:cNvPr>
          <p:cNvCxnSpPr>
            <a:cxnSpLocks/>
          </p:cNvCxnSpPr>
          <p:nvPr/>
        </p:nvCxnSpPr>
        <p:spPr>
          <a:xfrm>
            <a:off x="5769161" y="2926081"/>
            <a:ext cx="0" cy="1438993"/>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8712455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A0E2E5B-F068-D849-6476-CBF4AE946FC7}"/>
              </a:ext>
            </a:extLst>
          </p:cNvPr>
          <p:cNvSpPr>
            <a:spLocks noGrp="1"/>
          </p:cNvSpPr>
          <p:nvPr>
            <p:ph type="sldNum" sz="quarter" idx="12"/>
          </p:nvPr>
        </p:nvSpPr>
        <p:spPr/>
        <p:txBody>
          <a:bodyPr/>
          <a:lstStyle/>
          <a:p>
            <a:fld id="{707872E8-939B-41AC-B617-4CE710FB602C}" type="slidenum">
              <a:rPr lang="it-IT" smtClean="0"/>
              <a:pPr/>
              <a:t>24</a:t>
            </a:fld>
            <a:endParaRPr lang="it-IT"/>
          </a:p>
        </p:txBody>
      </p:sp>
      <p:sp>
        <p:nvSpPr>
          <p:cNvPr id="5" name="Titolo 1">
            <a:extLst>
              <a:ext uri="{FF2B5EF4-FFF2-40B4-BE49-F238E27FC236}">
                <a16:creationId xmlns:a16="http://schemas.microsoft.com/office/drawing/2014/main" id="{3C258FED-4F4A-5E1C-C6A8-70A3319E7D89}"/>
              </a:ext>
            </a:extLst>
          </p:cNvPr>
          <p:cNvSpPr txBox="1">
            <a:spLocks/>
          </p:cNvSpPr>
          <p:nvPr/>
        </p:nvSpPr>
        <p:spPr>
          <a:xfrm>
            <a:off x="938620" y="0"/>
            <a:ext cx="10182225" cy="777600"/>
          </a:xfrm>
          <a:prstGeom prst="rect">
            <a:avLst/>
          </a:prstGeom>
        </p:spPr>
        <p:txBody>
          <a:bodyPr vert="horz" lIns="91440" tIns="45720" rIns="9144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it-IT"/>
              <a:t>CHI E QUANDO PUÒ NOTIFICARE LA PERFORMANCE AL FORNITORE? </a:t>
            </a:r>
          </a:p>
          <a:p>
            <a:r>
              <a:rPr lang="it-IT"/>
              <a:t>È</a:t>
            </a:r>
            <a:r>
              <a:rPr lang="it-IT">
                <a:latin typeface="+mn-lt"/>
                <a:cs typeface="Courier New" panose="02070309020205020404" pitchFamily="49" charset="0"/>
              </a:rPr>
              <a:t> </a:t>
            </a:r>
            <a:r>
              <a:rPr lang="it-IT"/>
              <a:t>OBBLIGATORIO?</a:t>
            </a:r>
          </a:p>
        </p:txBody>
      </p:sp>
      <p:sp>
        <p:nvSpPr>
          <p:cNvPr id="6" name="Segnaposto contenuto 2">
            <a:extLst>
              <a:ext uri="{FF2B5EF4-FFF2-40B4-BE49-F238E27FC236}">
                <a16:creationId xmlns:a16="http://schemas.microsoft.com/office/drawing/2014/main" id="{DF9DCA53-9C81-36B3-843D-2DA6F3DD5331}"/>
              </a:ext>
            </a:extLst>
          </p:cNvPr>
          <p:cNvSpPr txBox="1">
            <a:spLocks/>
          </p:cNvSpPr>
          <p:nvPr/>
        </p:nvSpPr>
        <p:spPr>
          <a:xfrm>
            <a:off x="477520" y="1126793"/>
            <a:ext cx="10775405" cy="5040561"/>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it-IT" sz="1400" i="0" u="sng">
                <a:latin typeface="EniTabReg" panose="02000506030000020004" pitchFamily="50" charset="0"/>
              </a:rPr>
              <a:t>Il gestore del contratto </a:t>
            </a:r>
            <a:r>
              <a:rPr lang="it-IT" sz="1400" i="0">
                <a:latin typeface="EniTabReg" panose="02000506030000020004" pitchFamily="50" charset="0"/>
              </a:rPr>
              <a:t>o </a:t>
            </a:r>
            <a:r>
              <a:rPr lang="it-IT" sz="1400" i="0" u="sng">
                <a:latin typeface="EniTabReg" panose="02000506030000020004" pitchFamily="50" charset="0"/>
              </a:rPr>
              <a:t>l’approvatore feedback di gara </a:t>
            </a:r>
            <a:r>
              <a:rPr lang="it-IT" sz="1400" i="0">
                <a:latin typeface="EniTabReg" panose="02000506030000020004" pitchFamily="50" charset="0"/>
              </a:rPr>
              <a:t>notifica al fornitore la realizzazione del feedback di performance </a:t>
            </a:r>
            <a:r>
              <a:rPr lang="it-IT" sz="1400" i="0" u="sng">
                <a:latin typeface="EniTabReg" panose="02000506030000020004" pitchFamily="50" charset="0"/>
              </a:rPr>
              <a:t>attraverso l’invio </a:t>
            </a:r>
            <a:r>
              <a:rPr lang="it-IT" sz="1500" i="0" u="sng">
                <a:latin typeface="EniTabReg" panose="02000506030000020004" pitchFamily="50" charset="0"/>
              </a:rPr>
              <a:t>dell’informativa contenente le principali risultanze della valutazione</a:t>
            </a:r>
            <a:r>
              <a:rPr lang="it-IT" sz="1500" i="0">
                <a:latin typeface="EniTabReg" panose="02000506030000020004" pitchFamily="50" charset="0"/>
              </a:rPr>
              <a:t>. </a:t>
            </a:r>
          </a:p>
          <a:p>
            <a:pPr algn="just"/>
            <a:r>
              <a:rPr lang="it-IT" sz="1500" i="0">
                <a:latin typeface="EniTabReg" panose="02000506030000020004" pitchFamily="50" charset="0"/>
              </a:rPr>
              <a:t>Ove ritenuto necessario, il gestore del contratto o l’approvatore feedback di gara </a:t>
            </a:r>
            <a:r>
              <a:rPr lang="it-IT" sz="1500" i="0" u="sng">
                <a:latin typeface="EniTabReg" panose="02000506030000020004" pitchFamily="50" charset="0"/>
              </a:rPr>
              <a:t>possono organizzare incontri di condivisione </a:t>
            </a:r>
            <a:r>
              <a:rPr lang="it-IT" sz="1500" i="0">
                <a:latin typeface="EniTabReg" panose="02000506030000020004" pitchFamily="50" charset="0"/>
              </a:rPr>
              <a:t>delle valutazioni raccolte su uno stesso procedimento di gara/ contratto con il fornitore. </a:t>
            </a:r>
            <a:r>
              <a:rPr lang="it-IT" sz="1500" i="0" u="sng">
                <a:latin typeface="EniTabReg" panose="02000506030000020004" pitchFamily="50" charset="0"/>
              </a:rPr>
              <a:t>Il gestore del contratto o l’approvatore feedback di gara sono anche responsabili della notifica al fornitore del feedback da grave inadempimento</a:t>
            </a:r>
            <a:r>
              <a:rPr lang="it-IT" sz="1500" i="0">
                <a:latin typeface="EniTabReg" panose="02000506030000020004" pitchFamily="50" charset="0"/>
              </a:rPr>
              <a:t>, se rilevato durante l’esecuzione del contratto o in fase di gara. L’eventuale utilizzo del feedback di performance o da grave inadempimento per l’attivazione di retroazioni può essere annullato/sospeso in virtù di giustificate contestazioni da parte del fornitore. L’utilizzabilità dei moduli di cui sopra è sospesa, ad esempio, nel caso di azioni giudiziarie promosse dal fornitore che abbiano a oggetto, tra l’altro, elementi posti alla base del feedback di performance o del feedback da gravi inadempimenti.</a:t>
            </a:r>
          </a:p>
          <a:p>
            <a:pPr algn="just"/>
            <a:r>
              <a:rPr lang="it-IT" sz="1500" i="0">
                <a:latin typeface="EniTabReg" panose="02000506030000020004" pitchFamily="50" charset="0"/>
              </a:rPr>
              <a:t>La gestione dell’eventuale contestazione è in carico al gestore del contratto o all’approvatore del feedback di gara, rispettivamente per i feedback di performance o da grave inadempimento, rilevati in fase di gara o di esecuzione del contratto. Il gestore del contratto e l’approvatore del feedback di gara possono concordare azioni correttive in riferimento al contratto o procedimento di gara su cui è stato emesso il feedback e/o richiedere la revisione del feedback, di performance o da grave inadempimento, e la sospensione dei suoi effetti. In quest’ultima evenienza il gestore del contratto/approvatore del feedback di gara è tenuto ad informare il proprio responsabile e l‘unità di feedback in merito a:</a:t>
            </a:r>
          </a:p>
          <a:p>
            <a:pPr lvl="1" algn="just"/>
            <a:r>
              <a:rPr lang="it-IT" sz="1500" i="0">
                <a:latin typeface="EniTabReg" panose="02000506030000020004" pitchFamily="50" charset="0"/>
              </a:rPr>
              <a:t>l’esistenza di un processo di contestazione del feedback;</a:t>
            </a:r>
          </a:p>
          <a:p>
            <a:pPr lvl="1" algn="just"/>
            <a:r>
              <a:rPr lang="it-IT" sz="1500" i="0">
                <a:latin typeface="EniTabReg" panose="02000506030000020004" pitchFamily="50" charset="0"/>
              </a:rPr>
              <a:t>le motivazioni alla base della contestazione;</a:t>
            </a:r>
          </a:p>
          <a:p>
            <a:pPr lvl="1" algn="just"/>
            <a:r>
              <a:rPr lang="it-IT" sz="1500" i="0">
                <a:latin typeface="EniTabReg" panose="02000506030000020004" pitchFamily="50" charset="0"/>
              </a:rPr>
              <a:t>l’esito del contraddittorio con il fornitore.</a:t>
            </a:r>
          </a:p>
          <a:p>
            <a:pPr algn="just"/>
            <a:r>
              <a:rPr lang="it-IT" sz="1500" i="0">
                <a:latin typeface="EniTabReg" panose="02000506030000020004" pitchFamily="50" charset="0"/>
              </a:rPr>
              <a:t>L‘unità di feedback, a seguito della comunicazione di cui sopra, può annullare gli effetti del feedback ed eventualmente permettere al gestore/approvatore del feedback di gara l’inserimento di una nuova valutazione, in sostituzione della precedente.</a:t>
            </a:r>
          </a:p>
          <a:p>
            <a:pPr algn="just"/>
            <a:endParaRPr lang="it-IT" sz="1400" i="0">
              <a:latin typeface="EniTabBold" panose="02000503030000020004" pitchFamily="50" charset="0"/>
            </a:endParaRPr>
          </a:p>
        </p:txBody>
      </p:sp>
    </p:spTree>
    <p:extLst>
      <p:ext uri="{BB962C8B-B14F-4D97-AF65-F5344CB8AC3E}">
        <p14:creationId xmlns:p14="http://schemas.microsoft.com/office/powerpoint/2010/main" val="329545035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7D583-AE4B-91B3-F28F-38DD9A02A5AC}"/>
              </a:ext>
            </a:extLst>
          </p:cNvPr>
          <p:cNvSpPr>
            <a:spLocks noGrp="1"/>
          </p:cNvSpPr>
          <p:nvPr>
            <p:ph type="title"/>
          </p:nvPr>
        </p:nvSpPr>
        <p:spPr/>
        <p:txBody>
          <a:bodyPr/>
          <a:lstStyle/>
          <a:p>
            <a:r>
              <a:rPr lang="it-IT">
                <a:latin typeface="EniTabReg" panose="02000506030000020004" pitchFamily="50" charset="0"/>
              </a:rPr>
              <a:t>POSSO MODIFICARE LE MIE RISPOSTE AD UN FB DI ESECUZIONE/ FB DI GARA?</a:t>
            </a:r>
          </a:p>
        </p:txBody>
      </p:sp>
      <p:sp>
        <p:nvSpPr>
          <p:cNvPr id="4" name="Segnaposto numero diapositiva 3">
            <a:extLst>
              <a:ext uri="{FF2B5EF4-FFF2-40B4-BE49-F238E27FC236}">
                <a16:creationId xmlns:a16="http://schemas.microsoft.com/office/drawing/2014/main" id="{C3A1F11F-6171-99D7-460A-95BA943F3995}"/>
              </a:ext>
            </a:extLst>
          </p:cNvPr>
          <p:cNvSpPr>
            <a:spLocks noGrp="1"/>
          </p:cNvSpPr>
          <p:nvPr>
            <p:ph type="sldNum" sz="quarter" idx="12"/>
          </p:nvPr>
        </p:nvSpPr>
        <p:spPr/>
        <p:txBody>
          <a:bodyPr/>
          <a:lstStyle/>
          <a:p>
            <a:fld id="{707872E8-939B-41AC-B617-4CE710FB602C}" type="slidenum">
              <a:rPr lang="it-IT" smtClean="0"/>
              <a:pPr/>
              <a:t>25</a:t>
            </a:fld>
            <a:endParaRPr lang="it-IT"/>
          </a:p>
        </p:txBody>
      </p:sp>
      <p:sp>
        <p:nvSpPr>
          <p:cNvPr id="5" name="CasellaDiTesto 4">
            <a:extLst>
              <a:ext uri="{FF2B5EF4-FFF2-40B4-BE49-F238E27FC236}">
                <a16:creationId xmlns:a16="http://schemas.microsoft.com/office/drawing/2014/main" id="{4F2D25D9-8DCC-41AA-0737-44FCDE826473}"/>
              </a:ext>
            </a:extLst>
          </p:cNvPr>
          <p:cNvSpPr txBox="1"/>
          <p:nvPr/>
        </p:nvSpPr>
        <p:spPr>
          <a:xfrm>
            <a:off x="984071" y="3029247"/>
            <a:ext cx="3565827" cy="1200329"/>
          </a:xfrm>
          <a:prstGeom prst="rect">
            <a:avLst/>
          </a:prstGeom>
          <a:solidFill>
            <a:schemeClr val="accent1"/>
          </a:solidFill>
          <a:ln w="28575">
            <a:solidFill>
              <a:schemeClr val="accent1"/>
            </a:solidFill>
          </a:ln>
        </p:spPr>
        <p:txBody>
          <a:bodyPr wrap="square" rtlCol="0">
            <a:spAutoFit/>
          </a:bodyPr>
          <a:lstStyle/>
          <a:p>
            <a:pPr algn="ctr"/>
            <a:r>
              <a:rPr lang="it-IT" b="1"/>
              <a:t>Il feedback è già stato approvato /inviato in approvazione al gestore del contratto / responsabile del procedimento?</a:t>
            </a:r>
          </a:p>
        </p:txBody>
      </p:sp>
      <p:cxnSp>
        <p:nvCxnSpPr>
          <p:cNvPr id="7" name="Connettore 2 6">
            <a:extLst>
              <a:ext uri="{FF2B5EF4-FFF2-40B4-BE49-F238E27FC236}">
                <a16:creationId xmlns:a16="http://schemas.microsoft.com/office/drawing/2014/main" id="{4A701328-22BE-0BBE-AE8C-9FFF28B9EDA8}"/>
              </a:ext>
            </a:extLst>
          </p:cNvPr>
          <p:cNvCxnSpPr>
            <a:cxnSpLocks/>
            <a:endCxn id="14" idx="1"/>
          </p:cNvCxnSpPr>
          <p:nvPr/>
        </p:nvCxnSpPr>
        <p:spPr>
          <a:xfrm flipV="1">
            <a:off x="4559943" y="3030642"/>
            <a:ext cx="914400" cy="6001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6CD763F1-C2F9-29A3-7F55-7FFFF92092E2}"/>
              </a:ext>
            </a:extLst>
          </p:cNvPr>
          <p:cNvCxnSpPr>
            <a:cxnSpLocks/>
            <a:endCxn id="15" idx="1"/>
          </p:cNvCxnSpPr>
          <p:nvPr/>
        </p:nvCxnSpPr>
        <p:spPr>
          <a:xfrm>
            <a:off x="4559943" y="3630807"/>
            <a:ext cx="914400" cy="4852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65E33838-EF82-BA2D-F74D-B16F893C900E}"/>
              </a:ext>
            </a:extLst>
          </p:cNvPr>
          <p:cNvSpPr txBox="1"/>
          <p:nvPr/>
        </p:nvSpPr>
        <p:spPr>
          <a:xfrm>
            <a:off x="5474343" y="2845976"/>
            <a:ext cx="600892" cy="369332"/>
          </a:xfrm>
          <a:prstGeom prst="rect">
            <a:avLst/>
          </a:prstGeom>
          <a:noFill/>
          <a:ln w="28575">
            <a:solidFill>
              <a:schemeClr val="accent2"/>
            </a:solidFill>
          </a:ln>
        </p:spPr>
        <p:txBody>
          <a:bodyPr wrap="square" rtlCol="0">
            <a:spAutoFit/>
          </a:bodyPr>
          <a:lstStyle/>
          <a:p>
            <a:pPr algn="ctr"/>
            <a:r>
              <a:rPr lang="it-IT"/>
              <a:t>SI</a:t>
            </a:r>
          </a:p>
        </p:txBody>
      </p:sp>
      <p:sp>
        <p:nvSpPr>
          <p:cNvPr id="15" name="CasellaDiTesto 14">
            <a:extLst>
              <a:ext uri="{FF2B5EF4-FFF2-40B4-BE49-F238E27FC236}">
                <a16:creationId xmlns:a16="http://schemas.microsoft.com/office/drawing/2014/main" id="{7F168135-76FE-46DD-2D26-375C5765F071}"/>
              </a:ext>
            </a:extLst>
          </p:cNvPr>
          <p:cNvSpPr txBox="1"/>
          <p:nvPr/>
        </p:nvSpPr>
        <p:spPr>
          <a:xfrm>
            <a:off x="5474343" y="3931419"/>
            <a:ext cx="600892" cy="369332"/>
          </a:xfrm>
          <a:prstGeom prst="rect">
            <a:avLst/>
          </a:prstGeom>
          <a:noFill/>
          <a:ln w="28575">
            <a:solidFill>
              <a:srgbClr val="00B050"/>
            </a:solidFill>
          </a:ln>
        </p:spPr>
        <p:txBody>
          <a:bodyPr wrap="square" rtlCol="0">
            <a:spAutoFit/>
          </a:bodyPr>
          <a:lstStyle/>
          <a:p>
            <a:pPr algn="ctr"/>
            <a:r>
              <a:rPr lang="it-IT"/>
              <a:t>NO</a:t>
            </a:r>
          </a:p>
        </p:txBody>
      </p:sp>
      <p:sp>
        <p:nvSpPr>
          <p:cNvPr id="16" name="CasellaDiTesto 15">
            <a:extLst>
              <a:ext uri="{FF2B5EF4-FFF2-40B4-BE49-F238E27FC236}">
                <a16:creationId xmlns:a16="http://schemas.microsoft.com/office/drawing/2014/main" id="{C89C9CE9-0BED-9FE7-613E-081C66F5FEC2}"/>
              </a:ext>
            </a:extLst>
          </p:cNvPr>
          <p:cNvSpPr txBox="1"/>
          <p:nvPr/>
        </p:nvSpPr>
        <p:spPr>
          <a:xfrm>
            <a:off x="6965995" y="2707477"/>
            <a:ext cx="2965795" cy="646331"/>
          </a:xfrm>
          <a:prstGeom prst="rect">
            <a:avLst/>
          </a:prstGeom>
          <a:noFill/>
          <a:ln w="28575">
            <a:solidFill>
              <a:schemeClr val="accent2"/>
            </a:solidFill>
          </a:ln>
        </p:spPr>
        <p:txBody>
          <a:bodyPr wrap="square" rtlCol="0">
            <a:spAutoFit/>
          </a:bodyPr>
          <a:lstStyle>
            <a:defPPr>
              <a:defRPr lang="it-IT"/>
            </a:defPPr>
            <a:lvl1pPr algn="ctr"/>
          </a:lstStyle>
          <a:p>
            <a:r>
              <a:rPr lang="it-IT"/>
              <a:t>Non è più possibile modificare le risposte</a:t>
            </a:r>
          </a:p>
        </p:txBody>
      </p:sp>
      <p:cxnSp>
        <p:nvCxnSpPr>
          <p:cNvPr id="18" name="Connettore 2 17">
            <a:extLst>
              <a:ext uri="{FF2B5EF4-FFF2-40B4-BE49-F238E27FC236}">
                <a16:creationId xmlns:a16="http://schemas.microsoft.com/office/drawing/2014/main" id="{E8E8110A-8221-493F-9DB5-363C98955BCD}"/>
              </a:ext>
            </a:extLst>
          </p:cNvPr>
          <p:cNvCxnSpPr>
            <a:cxnSpLocks/>
          </p:cNvCxnSpPr>
          <p:nvPr/>
        </p:nvCxnSpPr>
        <p:spPr>
          <a:xfrm>
            <a:off x="6075235" y="3030642"/>
            <a:ext cx="748937"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23C0D510-A795-7232-9FE5-48AEBF73ABB5}"/>
              </a:ext>
            </a:extLst>
          </p:cNvPr>
          <p:cNvCxnSpPr>
            <a:cxnSpLocks/>
          </p:cNvCxnSpPr>
          <p:nvPr/>
        </p:nvCxnSpPr>
        <p:spPr>
          <a:xfrm>
            <a:off x="6075235" y="4116085"/>
            <a:ext cx="748937"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F39380E1-9F6B-030E-0605-06C1CDE2B542}"/>
              </a:ext>
            </a:extLst>
          </p:cNvPr>
          <p:cNvSpPr txBox="1"/>
          <p:nvPr/>
        </p:nvSpPr>
        <p:spPr>
          <a:xfrm>
            <a:off x="6965996" y="3792920"/>
            <a:ext cx="2965794" cy="646331"/>
          </a:xfrm>
          <a:prstGeom prst="rect">
            <a:avLst/>
          </a:prstGeom>
          <a:noFill/>
          <a:ln w="28575">
            <a:solidFill>
              <a:srgbClr val="00B050"/>
            </a:solidFill>
          </a:ln>
        </p:spPr>
        <p:txBody>
          <a:bodyPr wrap="square" rtlCol="0">
            <a:spAutoFit/>
          </a:bodyPr>
          <a:lstStyle>
            <a:defPPr>
              <a:defRPr lang="it-IT"/>
            </a:defPPr>
            <a:lvl1pPr algn="ctr"/>
          </a:lstStyle>
          <a:p>
            <a:r>
              <a:rPr lang="it-IT"/>
              <a:t>È ancora possibile modificare le risposte</a:t>
            </a:r>
          </a:p>
        </p:txBody>
      </p:sp>
    </p:spTree>
    <p:extLst>
      <p:ext uri="{BB962C8B-B14F-4D97-AF65-F5344CB8AC3E}">
        <p14:creationId xmlns:p14="http://schemas.microsoft.com/office/powerpoint/2010/main" val="175017567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6234B-27F8-9869-BDC0-C1F78959B69A}"/>
              </a:ext>
            </a:extLst>
          </p:cNvPr>
          <p:cNvSpPr>
            <a:spLocks noGrp="1"/>
          </p:cNvSpPr>
          <p:nvPr>
            <p:ph type="title"/>
          </p:nvPr>
        </p:nvSpPr>
        <p:spPr/>
        <p:txBody>
          <a:bodyPr/>
          <a:lstStyle/>
          <a:p>
            <a:r>
              <a:rPr lang="it-IT">
                <a:latin typeface="EniTabReg" panose="02000506030000020004" pitchFamily="50" charset="0"/>
              </a:rPr>
              <a:t>COSA DEVO FARE SE DEVO MODIFICARE UN FB GIÀ APPROVATO?</a:t>
            </a:r>
          </a:p>
        </p:txBody>
      </p:sp>
      <p:sp>
        <p:nvSpPr>
          <p:cNvPr id="3" name="Segnaposto contenuto 2">
            <a:extLst>
              <a:ext uri="{FF2B5EF4-FFF2-40B4-BE49-F238E27FC236}">
                <a16:creationId xmlns:a16="http://schemas.microsoft.com/office/drawing/2014/main" id="{D581A63F-667D-A578-AF4F-345A751F254C}"/>
              </a:ext>
            </a:extLst>
          </p:cNvPr>
          <p:cNvSpPr>
            <a:spLocks noGrp="1"/>
          </p:cNvSpPr>
          <p:nvPr>
            <p:ph sz="quarter" idx="10"/>
          </p:nvPr>
        </p:nvSpPr>
        <p:spPr>
          <a:xfrm>
            <a:off x="730197" y="1617560"/>
            <a:ext cx="10731605" cy="2678163"/>
          </a:xfrm>
        </p:spPr>
        <p:txBody>
          <a:bodyPr>
            <a:normAutofit fontScale="85000" lnSpcReduction="20000"/>
          </a:bodyPr>
          <a:lstStyle/>
          <a:p>
            <a:pPr algn="just"/>
            <a:r>
              <a:rPr lang="it-IT" i="0" dirty="0"/>
              <a:t>Non è possibile «riaprire» un feedback che è già stato approvato. In caso di errore nella compilazione, è necessario procedere alla sua cancellazione e alla compilazione di uno nuovo feedback corretto.</a:t>
            </a:r>
          </a:p>
          <a:p>
            <a:pPr marL="0" indent="0" algn="just">
              <a:buNone/>
            </a:pPr>
            <a:endParaRPr lang="it-IT" i="0" dirty="0"/>
          </a:p>
          <a:p>
            <a:pPr algn="just"/>
            <a:r>
              <a:rPr lang="it-IT" i="0" dirty="0"/>
              <a:t>Per rendere più efficiente il processo di richiesta ed il tracking di messa in obsolescenza, è stato creato un file condiviso che può essere trovato al seguente link </a:t>
            </a:r>
            <a:r>
              <a:rPr lang="it-IT" i="0" dirty="0">
                <a:hlinkClick r:id="rId2"/>
              </a:rPr>
              <a:t>RICHIESTE FB DA METTERE IN OBSOLETO.xlsx </a:t>
            </a:r>
            <a:r>
              <a:rPr lang="it-IT" i="0" dirty="0"/>
              <a:t>(potrebbe essere necessario chiedere l’autorizzazione all’apertura del file , nel qual caso potete chiederla a Francesco Fabbri e Bianca Lisman). Lato gestore basterà compilare il file per formulare la richiesta e VEMAD con cadenza settimanale girerà l’elenco consolidato all’MBX per procedere con la correzione a sistema. </a:t>
            </a:r>
          </a:p>
          <a:p>
            <a:pPr algn="just"/>
            <a:endParaRPr lang="it-IT" dirty="0"/>
          </a:p>
          <a:p>
            <a:pPr algn="just"/>
            <a:endParaRPr lang="it-IT" dirty="0"/>
          </a:p>
        </p:txBody>
      </p:sp>
      <p:sp>
        <p:nvSpPr>
          <p:cNvPr id="4" name="Segnaposto numero diapositiva 3">
            <a:extLst>
              <a:ext uri="{FF2B5EF4-FFF2-40B4-BE49-F238E27FC236}">
                <a16:creationId xmlns:a16="http://schemas.microsoft.com/office/drawing/2014/main" id="{7FB2C578-455A-2212-144B-3AB50DA259E4}"/>
              </a:ext>
            </a:extLst>
          </p:cNvPr>
          <p:cNvSpPr>
            <a:spLocks noGrp="1"/>
          </p:cNvSpPr>
          <p:nvPr>
            <p:ph type="sldNum" sz="quarter" idx="12"/>
          </p:nvPr>
        </p:nvSpPr>
        <p:spPr/>
        <p:txBody>
          <a:bodyPr/>
          <a:lstStyle/>
          <a:p>
            <a:fld id="{707872E8-939B-41AC-B617-4CE710FB602C}" type="slidenum">
              <a:rPr lang="it-IT" smtClean="0"/>
              <a:pPr/>
              <a:t>26</a:t>
            </a:fld>
            <a:endParaRPr lang="it-IT"/>
          </a:p>
        </p:txBody>
      </p:sp>
    </p:spTree>
    <p:extLst>
      <p:ext uri="{BB962C8B-B14F-4D97-AF65-F5344CB8AC3E}">
        <p14:creationId xmlns:p14="http://schemas.microsoft.com/office/powerpoint/2010/main" val="193603953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a:latin typeface="EniTabReg" panose="02000506030000020004" pitchFamily="50" charset="0"/>
              </a:rPr>
              <a:t>COME POSSO CHIEDERE L’ABILITAZIONE A VMS?</a:t>
            </a: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27</a:t>
            </a:fld>
            <a:endParaRPr lang="it-IT"/>
          </a:p>
        </p:txBody>
      </p:sp>
      <p:pic>
        <p:nvPicPr>
          <p:cNvPr id="6" name="Immagine 5">
            <a:extLst>
              <a:ext uri="{FF2B5EF4-FFF2-40B4-BE49-F238E27FC236}">
                <a16:creationId xmlns:a16="http://schemas.microsoft.com/office/drawing/2014/main" id="{80568811-4932-4D47-97F3-78B8F74C36F2}"/>
              </a:ext>
            </a:extLst>
          </p:cNvPr>
          <p:cNvPicPr>
            <a:picLocks noChangeAspect="1"/>
          </p:cNvPicPr>
          <p:nvPr/>
        </p:nvPicPr>
        <p:blipFill rotWithShape="1">
          <a:blip r:embed="rId2"/>
          <a:srcRect l="27956" t="13841" r="15001" b="5719"/>
          <a:stretch/>
        </p:blipFill>
        <p:spPr>
          <a:xfrm>
            <a:off x="691251" y="874140"/>
            <a:ext cx="6954669" cy="5513901"/>
          </a:xfrm>
          <a:prstGeom prst="rect">
            <a:avLst/>
          </a:prstGeom>
        </p:spPr>
      </p:pic>
      <p:sp>
        <p:nvSpPr>
          <p:cNvPr id="9" name="Rettangolo 8">
            <a:extLst>
              <a:ext uri="{FF2B5EF4-FFF2-40B4-BE49-F238E27FC236}">
                <a16:creationId xmlns:a16="http://schemas.microsoft.com/office/drawing/2014/main" id="{242CFC93-8C16-4D40-BA0B-3D4ED944666A}"/>
              </a:ext>
            </a:extLst>
          </p:cNvPr>
          <p:cNvSpPr/>
          <p:nvPr/>
        </p:nvSpPr>
        <p:spPr>
          <a:xfrm>
            <a:off x="7831851" y="3400177"/>
            <a:ext cx="3772525" cy="923330"/>
          </a:xfrm>
          <a:prstGeom prst="rect">
            <a:avLst/>
          </a:prstGeom>
        </p:spPr>
        <p:txBody>
          <a:bodyPr wrap="square">
            <a:spAutoFit/>
          </a:bodyPr>
          <a:lstStyle/>
          <a:p>
            <a:pPr algn="ctr"/>
            <a:r>
              <a:rPr lang="en-US" err="1">
                <a:solidFill>
                  <a:schemeClr val="accent6"/>
                </a:solidFill>
                <a:latin typeface="EniTabReg" panose="02000506030000020004" pitchFamily="50" charset="0"/>
              </a:rPr>
              <a:t>Inviare</a:t>
            </a:r>
            <a:r>
              <a:rPr lang="en-US">
                <a:solidFill>
                  <a:schemeClr val="accent6"/>
                </a:solidFill>
                <a:latin typeface="EniTabReg" panose="02000506030000020004" pitchFamily="50" charset="0"/>
              </a:rPr>
              <a:t> la </a:t>
            </a:r>
            <a:r>
              <a:rPr lang="en-US" err="1">
                <a:solidFill>
                  <a:schemeClr val="accent6"/>
                </a:solidFill>
                <a:latin typeface="EniTabReg" panose="02000506030000020004" pitchFamily="50" charset="0"/>
              </a:rPr>
              <a:t>richiesta</a:t>
            </a:r>
            <a:r>
              <a:rPr lang="en-US">
                <a:solidFill>
                  <a:schemeClr val="accent6"/>
                </a:solidFill>
                <a:latin typeface="EniTabReg" panose="02000506030000020004" pitchFamily="50" charset="0"/>
              </a:rPr>
              <a:t> a</a:t>
            </a:r>
          </a:p>
          <a:p>
            <a:pPr algn="ctr"/>
            <a:r>
              <a:rPr lang="it-IT">
                <a:latin typeface="EniTabReg" panose="02000506030000020004" pitchFamily="50" charset="0"/>
              </a:rPr>
              <a:t>Mbx Sistemi di Procurement:</a:t>
            </a:r>
          </a:p>
          <a:p>
            <a:pPr algn="ctr"/>
            <a:r>
              <a:rPr lang="it-IT" b="1">
                <a:solidFill>
                  <a:srgbClr val="CA0538"/>
                </a:solidFill>
                <a:latin typeface="EniTabReg" panose="02000506030000020004" pitchFamily="50" charset="0"/>
              </a:rPr>
              <a:t>Sistemi_di_Procurement@eni.com</a:t>
            </a:r>
          </a:p>
        </p:txBody>
      </p:sp>
      <p:sp>
        <p:nvSpPr>
          <p:cNvPr id="10" name="Rettangolo con angoli arrotondati 9">
            <a:extLst>
              <a:ext uri="{FF2B5EF4-FFF2-40B4-BE49-F238E27FC236}">
                <a16:creationId xmlns:a16="http://schemas.microsoft.com/office/drawing/2014/main" id="{0C3F3305-0B80-495D-9979-D6A25FEB8E45}"/>
              </a:ext>
            </a:extLst>
          </p:cNvPr>
          <p:cNvSpPr/>
          <p:nvPr/>
        </p:nvSpPr>
        <p:spPr>
          <a:xfrm>
            <a:off x="8783471" y="2331797"/>
            <a:ext cx="1869284" cy="92333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2 10">
            <a:extLst>
              <a:ext uri="{FF2B5EF4-FFF2-40B4-BE49-F238E27FC236}">
                <a16:creationId xmlns:a16="http://schemas.microsoft.com/office/drawing/2014/main" id="{ED67560B-D316-40E7-8C1C-4F6792994982}"/>
              </a:ext>
            </a:extLst>
          </p:cNvPr>
          <p:cNvCxnSpPr>
            <a:cxnSpLocks/>
          </p:cNvCxnSpPr>
          <p:nvPr/>
        </p:nvCxnSpPr>
        <p:spPr>
          <a:xfrm flipV="1">
            <a:off x="3685735" y="2793462"/>
            <a:ext cx="4937760" cy="1806673"/>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graphicFrame>
        <p:nvGraphicFramePr>
          <p:cNvPr id="12" name="Oggetto 11">
            <a:extLst>
              <a:ext uri="{FF2B5EF4-FFF2-40B4-BE49-F238E27FC236}">
                <a16:creationId xmlns:a16="http://schemas.microsoft.com/office/drawing/2014/main" id="{4D667544-F4F0-4BCB-896A-1748B3F2DEED}"/>
              </a:ext>
            </a:extLst>
          </p:cNvPr>
          <p:cNvGraphicFramePr>
            <a:graphicFrameLocks noChangeAspect="1"/>
          </p:cNvGraphicFramePr>
          <p:nvPr>
            <p:extLst>
              <p:ext uri="{D42A27DB-BD31-4B8C-83A1-F6EECF244321}">
                <p14:modId xmlns:p14="http://schemas.microsoft.com/office/powerpoint/2010/main" val="499724938"/>
              </p:ext>
            </p:extLst>
          </p:nvPr>
        </p:nvGraphicFramePr>
        <p:xfrm>
          <a:off x="9260913" y="2433768"/>
          <a:ext cx="914400" cy="771525"/>
        </p:xfrm>
        <a:graphic>
          <a:graphicData uri="http://schemas.openxmlformats.org/presentationml/2006/ole">
            <mc:AlternateContent xmlns:mc="http://schemas.openxmlformats.org/markup-compatibility/2006">
              <mc:Choice xmlns:v="urn:schemas-microsoft-com:vml" Requires="v">
                <p:oleObj name="Worksheet" showAsIcon="1" r:id="rId3" imgW="914570" imgH="771690" progId="Excel.Sheet.12">
                  <p:embed/>
                </p:oleObj>
              </mc:Choice>
              <mc:Fallback>
                <p:oleObj name="Worksheet" showAsIcon="1" r:id="rId3" imgW="914570" imgH="771690" progId="Excel.Sheet.12">
                  <p:embed/>
                  <p:pic>
                    <p:nvPicPr>
                      <p:cNvPr id="12" name="Oggetto 11">
                        <a:extLst>
                          <a:ext uri="{FF2B5EF4-FFF2-40B4-BE49-F238E27FC236}">
                            <a16:creationId xmlns:a16="http://schemas.microsoft.com/office/drawing/2014/main" id="{4D667544-F4F0-4BCB-896A-1748B3F2DEED}"/>
                          </a:ext>
                        </a:extLst>
                      </p:cNvPr>
                      <p:cNvPicPr/>
                      <p:nvPr/>
                    </p:nvPicPr>
                    <p:blipFill>
                      <a:blip r:embed="rId4"/>
                      <a:stretch>
                        <a:fillRect/>
                      </a:stretch>
                    </p:blipFill>
                    <p:spPr>
                      <a:xfrm>
                        <a:off x="9260913" y="243376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96196978"/>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9BFF7-CC00-CCDC-8773-DA0570EFFD4E}"/>
              </a:ext>
            </a:extLst>
          </p:cNvPr>
          <p:cNvSpPr>
            <a:spLocks noGrp="1"/>
          </p:cNvSpPr>
          <p:nvPr>
            <p:ph type="title"/>
          </p:nvPr>
        </p:nvSpPr>
        <p:spPr>
          <a:xfrm>
            <a:off x="867892" y="0"/>
            <a:ext cx="10731600" cy="777600"/>
          </a:xfrm>
        </p:spPr>
        <p:txBody>
          <a:bodyPr/>
          <a:lstStyle/>
          <a:p>
            <a:r>
              <a:rPr lang="it-IT"/>
              <a:t>CHE DIFFERENZA C’È TRA UN FB DI ESECUZIONE E UN’EVIDENZA?</a:t>
            </a:r>
          </a:p>
        </p:txBody>
      </p:sp>
      <p:sp>
        <p:nvSpPr>
          <p:cNvPr id="3" name="Segnaposto contenuto 2">
            <a:extLst>
              <a:ext uri="{FF2B5EF4-FFF2-40B4-BE49-F238E27FC236}">
                <a16:creationId xmlns:a16="http://schemas.microsoft.com/office/drawing/2014/main" id="{3402A14C-1DC4-D000-82C1-6274B1815FD7}"/>
              </a:ext>
            </a:extLst>
          </p:cNvPr>
          <p:cNvSpPr>
            <a:spLocks noGrp="1"/>
          </p:cNvSpPr>
          <p:nvPr>
            <p:ph sz="quarter" idx="11"/>
          </p:nvPr>
        </p:nvSpPr>
        <p:spPr/>
        <p:txBody>
          <a:bodyPr/>
          <a:lstStyle/>
          <a:p>
            <a:pPr marL="0" indent="0" algn="just">
              <a:buNone/>
            </a:pPr>
            <a:r>
              <a:rPr lang="it-IT" b="1"/>
              <a:t>Fb di esecuzione</a:t>
            </a:r>
          </a:p>
          <a:p>
            <a:pPr algn="just"/>
            <a:r>
              <a:rPr lang="it-IT"/>
              <a:t>Obiettivo:</a:t>
            </a:r>
          </a:p>
          <a:p>
            <a:pPr marL="0" indent="0" algn="just">
              <a:buNone/>
            </a:pPr>
            <a:r>
              <a:rPr lang="it-IT"/>
              <a:t>consentire la valutazione delle performance del fornitore.</a:t>
            </a:r>
          </a:p>
          <a:p>
            <a:endParaRPr lang="it-IT"/>
          </a:p>
        </p:txBody>
      </p:sp>
      <p:sp>
        <p:nvSpPr>
          <p:cNvPr id="4" name="Segnaposto contenuto 3">
            <a:extLst>
              <a:ext uri="{FF2B5EF4-FFF2-40B4-BE49-F238E27FC236}">
                <a16:creationId xmlns:a16="http://schemas.microsoft.com/office/drawing/2014/main" id="{8B93C567-F621-B73C-A908-EF53CE849EF4}"/>
              </a:ext>
            </a:extLst>
          </p:cNvPr>
          <p:cNvSpPr>
            <a:spLocks noGrp="1"/>
          </p:cNvSpPr>
          <p:nvPr>
            <p:ph sz="quarter" idx="12"/>
          </p:nvPr>
        </p:nvSpPr>
        <p:spPr>
          <a:xfrm>
            <a:off x="6400800" y="1421601"/>
            <a:ext cx="4971600" cy="4493636"/>
          </a:xfrm>
        </p:spPr>
        <p:txBody>
          <a:bodyPr/>
          <a:lstStyle/>
          <a:p>
            <a:pPr marL="0" indent="0" algn="just">
              <a:buNone/>
            </a:pPr>
            <a:r>
              <a:rPr lang="it-IT" b="1"/>
              <a:t>Evidenza</a:t>
            </a:r>
          </a:p>
          <a:p>
            <a:pPr algn="just"/>
            <a:r>
              <a:rPr lang="it-IT"/>
              <a:t>Obiettivo:</a:t>
            </a:r>
          </a:p>
          <a:p>
            <a:pPr marL="0" indent="0" algn="just">
              <a:buNone/>
            </a:pPr>
            <a:r>
              <a:rPr lang="it-IT"/>
              <a:t>evidenziare elementi di criticità legati al fornitore, che potrebbero pregiudicare la relazione con Eni, e attivare le opportune analisi e retroazioni</a:t>
            </a:r>
          </a:p>
        </p:txBody>
      </p:sp>
      <p:sp>
        <p:nvSpPr>
          <p:cNvPr id="5" name="Segnaposto numero diapositiva 4">
            <a:extLst>
              <a:ext uri="{FF2B5EF4-FFF2-40B4-BE49-F238E27FC236}">
                <a16:creationId xmlns:a16="http://schemas.microsoft.com/office/drawing/2014/main" id="{A2E86D02-5828-E7EA-A37E-B85F15C812AE}"/>
              </a:ext>
            </a:extLst>
          </p:cNvPr>
          <p:cNvSpPr>
            <a:spLocks noGrp="1"/>
          </p:cNvSpPr>
          <p:nvPr>
            <p:ph type="sldNum" sz="quarter" idx="13"/>
          </p:nvPr>
        </p:nvSpPr>
        <p:spPr/>
        <p:txBody>
          <a:bodyPr/>
          <a:lstStyle/>
          <a:p>
            <a:fld id="{707872E8-939B-41AC-B617-4CE710FB602C}" type="slidenum">
              <a:rPr lang="it-IT" smtClean="0"/>
              <a:pPr/>
              <a:t>28</a:t>
            </a:fld>
            <a:endParaRPr lang="it-IT"/>
          </a:p>
        </p:txBody>
      </p:sp>
    </p:spTree>
    <p:extLst>
      <p:ext uri="{BB962C8B-B14F-4D97-AF65-F5344CB8AC3E}">
        <p14:creationId xmlns:p14="http://schemas.microsoft.com/office/powerpoint/2010/main" val="64127964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7C0F1B82-93FF-4E19-B3F7-F2AE213AF67D}"/>
              </a:ext>
            </a:extLst>
          </p:cNvPr>
          <p:cNvSpPr txBox="1"/>
          <p:nvPr/>
        </p:nvSpPr>
        <p:spPr>
          <a:xfrm>
            <a:off x="482758" y="951578"/>
            <a:ext cx="11483955" cy="3302370"/>
          </a:xfrm>
          <a:prstGeom prst="rect">
            <a:avLst/>
          </a:prstGeom>
          <a:noFill/>
          <a:ln>
            <a:solidFill>
              <a:schemeClr val="accent1"/>
            </a:solidFill>
          </a:ln>
        </p:spPr>
        <p:txBody>
          <a:bodyPr wrap="square" rtlCol="0">
            <a:spAutoFit/>
          </a:bodyPr>
          <a:lstStyle/>
          <a:p>
            <a:endParaRPr lang="it-IT"/>
          </a:p>
        </p:txBody>
      </p:sp>
      <p:sp>
        <p:nvSpPr>
          <p:cNvPr id="14" name="CasellaDiTesto 13">
            <a:extLst>
              <a:ext uri="{FF2B5EF4-FFF2-40B4-BE49-F238E27FC236}">
                <a16:creationId xmlns:a16="http://schemas.microsoft.com/office/drawing/2014/main" id="{0A990E7C-E7EC-E71D-82AA-C5DAAA2534C3}"/>
              </a:ext>
            </a:extLst>
          </p:cNvPr>
          <p:cNvSpPr txBox="1"/>
          <p:nvPr/>
        </p:nvSpPr>
        <p:spPr>
          <a:xfrm>
            <a:off x="482758" y="4275450"/>
            <a:ext cx="11483955" cy="2073019"/>
          </a:xfrm>
          <a:prstGeom prst="rect">
            <a:avLst/>
          </a:prstGeom>
          <a:noFill/>
          <a:ln>
            <a:solidFill>
              <a:schemeClr val="accent1"/>
            </a:solidFill>
          </a:ln>
        </p:spPr>
        <p:txBody>
          <a:bodyPr wrap="square" rtlCol="0">
            <a:spAutoFit/>
          </a:bodyPr>
          <a:lstStyle/>
          <a:p>
            <a:endParaRPr lang="it-IT"/>
          </a:p>
        </p:txBody>
      </p:sp>
      <p:sp>
        <p:nvSpPr>
          <p:cNvPr id="2" name="Titolo 1">
            <a:extLst>
              <a:ext uri="{FF2B5EF4-FFF2-40B4-BE49-F238E27FC236}">
                <a16:creationId xmlns:a16="http://schemas.microsoft.com/office/drawing/2014/main" id="{76F00D7E-A5A4-9236-73DC-FB40EF6FA34E}"/>
              </a:ext>
            </a:extLst>
          </p:cNvPr>
          <p:cNvSpPr>
            <a:spLocks noGrp="1"/>
          </p:cNvSpPr>
          <p:nvPr>
            <p:ph type="title"/>
          </p:nvPr>
        </p:nvSpPr>
        <p:spPr/>
        <p:txBody>
          <a:bodyPr/>
          <a:lstStyle/>
          <a:p>
            <a:r>
              <a:rPr lang="it-IT"/>
              <a:t>COME E QUANDO APRIRE UN’EVIDENZA PER GRAVE INADEMPIMENTO/ILLECITO?</a:t>
            </a:r>
          </a:p>
        </p:txBody>
      </p:sp>
      <p:sp>
        <p:nvSpPr>
          <p:cNvPr id="3" name="Segnaposto contenuto 2">
            <a:extLst>
              <a:ext uri="{FF2B5EF4-FFF2-40B4-BE49-F238E27FC236}">
                <a16:creationId xmlns:a16="http://schemas.microsoft.com/office/drawing/2014/main" id="{DD62717F-D499-D8A2-F7A9-99DADB40FDC3}"/>
              </a:ext>
            </a:extLst>
          </p:cNvPr>
          <p:cNvSpPr>
            <a:spLocks noGrp="1"/>
          </p:cNvSpPr>
          <p:nvPr>
            <p:ph sz="quarter" idx="10"/>
          </p:nvPr>
        </p:nvSpPr>
        <p:spPr>
          <a:xfrm>
            <a:off x="737797" y="1113563"/>
            <a:ext cx="4663411" cy="2805294"/>
          </a:xfrm>
        </p:spPr>
        <p:txBody>
          <a:bodyPr>
            <a:normAutofit lnSpcReduction="10000"/>
          </a:bodyPr>
          <a:lstStyle/>
          <a:p>
            <a:pPr marL="0" indent="0" algn="just">
              <a:buNone/>
            </a:pPr>
            <a:r>
              <a:rPr lang="it-IT" sz="1800" i="0"/>
              <a:t>Nel caso l’inadempimento è tale da considerarsi </a:t>
            </a:r>
            <a:r>
              <a:rPr lang="it-IT" sz="1800" b="1" i="0" u="sng"/>
              <a:t>“grave” </a:t>
            </a:r>
            <a:r>
              <a:rPr lang="it-IT" sz="1800" i="0"/>
              <a:t>(si ritiene di considerare grave inadempimento tutto ciò che comporta un effettivo danno di entità rilevante dal punto di vista economico o reputazionale per la società, da indirizzare al di là della normale gestione contrattuale) è necessario aprire in VMS un’evidenza (sezione “Penalizzazione e Provvedimenti; Evidenze per attivazione Team di Valutazione; Nuova evidenza”)</a:t>
            </a:r>
          </a:p>
        </p:txBody>
      </p:sp>
      <p:sp>
        <p:nvSpPr>
          <p:cNvPr id="5" name="Segnaposto numero diapositiva 4">
            <a:extLst>
              <a:ext uri="{FF2B5EF4-FFF2-40B4-BE49-F238E27FC236}">
                <a16:creationId xmlns:a16="http://schemas.microsoft.com/office/drawing/2014/main" id="{D38DF413-3A0B-9899-458F-2313FB3122F7}"/>
              </a:ext>
            </a:extLst>
          </p:cNvPr>
          <p:cNvSpPr>
            <a:spLocks noGrp="1"/>
          </p:cNvSpPr>
          <p:nvPr>
            <p:ph type="sldNum" sz="quarter" idx="12"/>
          </p:nvPr>
        </p:nvSpPr>
        <p:spPr/>
        <p:txBody>
          <a:bodyPr/>
          <a:lstStyle/>
          <a:p>
            <a:fld id="{707872E8-939B-41AC-B617-4CE710FB602C}" type="slidenum">
              <a:rPr lang="it-IT" smtClean="0"/>
              <a:pPr/>
              <a:t>29</a:t>
            </a:fld>
            <a:endParaRPr lang="it-IT"/>
          </a:p>
        </p:txBody>
      </p:sp>
      <p:pic>
        <p:nvPicPr>
          <p:cNvPr id="4" name="Immagine 3">
            <a:extLst>
              <a:ext uri="{FF2B5EF4-FFF2-40B4-BE49-F238E27FC236}">
                <a16:creationId xmlns:a16="http://schemas.microsoft.com/office/drawing/2014/main" id="{E2F67243-3AFB-9A3F-2840-81F2094D9AEC}"/>
              </a:ext>
            </a:extLst>
          </p:cNvPr>
          <p:cNvPicPr>
            <a:picLocks noChangeAspect="1"/>
          </p:cNvPicPr>
          <p:nvPr/>
        </p:nvPicPr>
        <p:blipFill>
          <a:blip r:embed="rId2"/>
          <a:stretch>
            <a:fillRect/>
          </a:stretch>
        </p:blipFill>
        <p:spPr>
          <a:xfrm>
            <a:off x="5622708" y="1061610"/>
            <a:ext cx="5242181" cy="3096242"/>
          </a:xfrm>
          <a:prstGeom prst="rect">
            <a:avLst/>
          </a:prstGeom>
        </p:spPr>
      </p:pic>
      <p:sp>
        <p:nvSpPr>
          <p:cNvPr id="6" name="Rettangolo 5">
            <a:extLst>
              <a:ext uri="{FF2B5EF4-FFF2-40B4-BE49-F238E27FC236}">
                <a16:creationId xmlns:a16="http://schemas.microsoft.com/office/drawing/2014/main" id="{A7461105-FC9B-26CF-64FE-312C99F30B5B}"/>
              </a:ext>
            </a:extLst>
          </p:cNvPr>
          <p:cNvSpPr/>
          <p:nvPr/>
        </p:nvSpPr>
        <p:spPr>
          <a:xfrm>
            <a:off x="10257183" y="2396750"/>
            <a:ext cx="1431234" cy="425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STEP 1</a:t>
            </a:r>
          </a:p>
        </p:txBody>
      </p:sp>
      <p:sp>
        <p:nvSpPr>
          <p:cNvPr id="8" name="CasellaDiTesto 7">
            <a:extLst>
              <a:ext uri="{FF2B5EF4-FFF2-40B4-BE49-F238E27FC236}">
                <a16:creationId xmlns:a16="http://schemas.microsoft.com/office/drawing/2014/main" id="{B1BF015C-0E28-207F-F2B7-6A4772B3B25A}"/>
              </a:ext>
            </a:extLst>
          </p:cNvPr>
          <p:cNvSpPr txBox="1"/>
          <p:nvPr/>
        </p:nvSpPr>
        <p:spPr>
          <a:xfrm>
            <a:off x="778091" y="4388631"/>
            <a:ext cx="4623117" cy="923330"/>
          </a:xfrm>
          <a:prstGeom prst="rect">
            <a:avLst/>
          </a:prstGeom>
          <a:noFill/>
        </p:spPr>
        <p:txBody>
          <a:bodyPr wrap="square">
            <a:spAutoFit/>
          </a:bodyPr>
          <a:lstStyle/>
          <a:p>
            <a:pPr algn="just" defTabSz="914377">
              <a:spcBef>
                <a:spcPct val="20000"/>
              </a:spcBef>
              <a:buClr>
                <a:srgbClr val="FFD500"/>
              </a:buClr>
              <a:buSzPct val="120000"/>
            </a:pPr>
            <a:r>
              <a:rPr lang="it-IT"/>
              <a:t>Si devono compilare obbligatoriamente i campi che presentano l’asterisco (*), fornendo una breve descrizione nei campi dedicati.</a:t>
            </a:r>
          </a:p>
        </p:txBody>
      </p:sp>
      <p:pic>
        <p:nvPicPr>
          <p:cNvPr id="9" name="Immagine 8">
            <a:extLst>
              <a:ext uri="{FF2B5EF4-FFF2-40B4-BE49-F238E27FC236}">
                <a16:creationId xmlns:a16="http://schemas.microsoft.com/office/drawing/2014/main" id="{392126D6-CD32-319C-1102-CD60C16BB75A}"/>
              </a:ext>
            </a:extLst>
          </p:cNvPr>
          <p:cNvPicPr>
            <a:picLocks noChangeAspect="1"/>
          </p:cNvPicPr>
          <p:nvPr/>
        </p:nvPicPr>
        <p:blipFill>
          <a:blip r:embed="rId3"/>
          <a:stretch>
            <a:fillRect/>
          </a:stretch>
        </p:blipFill>
        <p:spPr>
          <a:xfrm>
            <a:off x="5622708" y="4332877"/>
            <a:ext cx="3620332" cy="1958167"/>
          </a:xfrm>
          <a:prstGeom prst="rect">
            <a:avLst/>
          </a:prstGeom>
        </p:spPr>
      </p:pic>
      <p:sp>
        <p:nvSpPr>
          <p:cNvPr id="10" name="Rettangolo 9">
            <a:extLst>
              <a:ext uri="{FF2B5EF4-FFF2-40B4-BE49-F238E27FC236}">
                <a16:creationId xmlns:a16="http://schemas.microsoft.com/office/drawing/2014/main" id="{2E73172A-4C11-FD65-7418-39C48715F763}"/>
              </a:ext>
            </a:extLst>
          </p:cNvPr>
          <p:cNvSpPr/>
          <p:nvPr/>
        </p:nvSpPr>
        <p:spPr>
          <a:xfrm>
            <a:off x="10257183" y="5390042"/>
            <a:ext cx="1431234" cy="425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STEP 2</a:t>
            </a:r>
          </a:p>
        </p:txBody>
      </p:sp>
    </p:spTree>
    <p:extLst>
      <p:ext uri="{BB962C8B-B14F-4D97-AF65-F5344CB8AC3E}">
        <p14:creationId xmlns:p14="http://schemas.microsoft.com/office/powerpoint/2010/main" val="67302791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9F0ED9-CECC-D610-7E6D-A95131D6A995}"/>
              </a:ext>
            </a:extLst>
          </p:cNvPr>
          <p:cNvSpPr>
            <a:spLocks noGrp="1"/>
          </p:cNvSpPr>
          <p:nvPr>
            <p:ph type="title"/>
          </p:nvPr>
        </p:nvSpPr>
        <p:spPr/>
        <p:txBody>
          <a:bodyPr/>
          <a:lstStyle/>
          <a:p>
            <a:r>
              <a:rPr lang="it-IT"/>
              <a:t>QUANDO UN FEEDBACK È OBBLIGATORIO? </a:t>
            </a:r>
          </a:p>
        </p:txBody>
      </p:sp>
      <p:sp>
        <p:nvSpPr>
          <p:cNvPr id="3" name="Segnaposto contenuto 2">
            <a:extLst>
              <a:ext uri="{FF2B5EF4-FFF2-40B4-BE49-F238E27FC236}">
                <a16:creationId xmlns:a16="http://schemas.microsoft.com/office/drawing/2014/main" id="{FE83705E-27EC-FD58-CFCC-8CD5071EBBCD}"/>
              </a:ext>
            </a:extLst>
          </p:cNvPr>
          <p:cNvSpPr>
            <a:spLocks noGrp="1"/>
          </p:cNvSpPr>
          <p:nvPr>
            <p:ph sz="quarter" idx="10"/>
          </p:nvPr>
        </p:nvSpPr>
        <p:spPr>
          <a:xfrm>
            <a:off x="323557" y="951578"/>
            <a:ext cx="11619914" cy="5395044"/>
          </a:xfrm>
        </p:spPr>
        <p:txBody>
          <a:bodyPr>
            <a:normAutofit fontScale="92500" lnSpcReduction="10000"/>
          </a:bodyPr>
          <a:lstStyle/>
          <a:p>
            <a:pPr marL="0" indent="0">
              <a:buNone/>
            </a:pPr>
            <a:endParaRPr lang="it-IT"/>
          </a:p>
          <a:p>
            <a:pPr marL="0" indent="0">
              <a:buNone/>
            </a:pPr>
            <a:r>
              <a:rPr lang="it-IT"/>
              <a:t>Un feedback è obbligatorio nel caso in cui </a:t>
            </a:r>
            <a:r>
              <a:rPr lang="it-IT" b="1"/>
              <a:t>ENTRAMBE</a:t>
            </a:r>
            <a:r>
              <a:rPr lang="it-IT"/>
              <a:t> le seguenti condizioni siano soddisfatte:</a:t>
            </a:r>
          </a:p>
          <a:p>
            <a:pPr marL="0" indent="0">
              <a:buNone/>
            </a:pPr>
            <a:endParaRPr lang="it-IT"/>
          </a:p>
          <a:p>
            <a:pPr marL="0" indent="0">
              <a:buNone/>
            </a:pPr>
            <a:r>
              <a:rPr lang="it-IT"/>
              <a:t>1. Il contratto è inerente a uno dei 79 GM rilevanti per i feedback; </a:t>
            </a:r>
          </a:p>
          <a:p>
            <a:pPr marL="0" indent="0">
              <a:buNone/>
            </a:pPr>
            <a:r>
              <a:rPr lang="it-IT"/>
              <a:t>2. Il Valore Amministrativo del contratto è:</a:t>
            </a:r>
          </a:p>
          <a:p>
            <a:pPr marL="0" indent="0">
              <a:buNone/>
            </a:pPr>
            <a:r>
              <a:rPr lang="it-IT"/>
              <a:t>	- &gt;EUR 450k per i contratti "aperti"; </a:t>
            </a:r>
          </a:p>
          <a:p>
            <a:pPr marL="0" indent="0">
              <a:buNone/>
            </a:pPr>
            <a:r>
              <a:rPr lang="it-IT"/>
              <a:t>   	- &gt;EUR 150k per i contratti "chiusi".</a:t>
            </a:r>
          </a:p>
          <a:p>
            <a:pPr marL="0" indent="0" algn="just">
              <a:buNone/>
            </a:pPr>
            <a:endParaRPr lang="it-IT"/>
          </a:p>
          <a:p>
            <a:pPr marL="0" indent="0" algn="just">
              <a:buNone/>
            </a:pPr>
            <a:r>
              <a:rPr lang="it-IT"/>
              <a:t>L’elenco dei GM e le soglie di procurato associate ai contratti da sottoporre a feedback sono periodicamente rivisti, anche sulla base delle evoluzioni dell’anagrafica dei GM, e opportunatamente comunicati alle unità interessate attraverso la pubblicazione sul sistema informativo.</a:t>
            </a:r>
          </a:p>
          <a:p>
            <a:pPr marL="0" indent="0" algn="just">
              <a:buNone/>
            </a:pPr>
            <a:endParaRPr lang="it-IT"/>
          </a:p>
          <a:p>
            <a:pPr marL="0" indent="0" algn="just">
              <a:buNone/>
            </a:pPr>
            <a:r>
              <a:rPr lang="it-IT" u="sng"/>
              <a:t>L’unità </a:t>
            </a:r>
            <a:r>
              <a:rPr lang="it-IT" b="1" u="sng"/>
              <a:t>VEMAD verifica periodicamente la rilevazione dei FB obbligatori </a:t>
            </a:r>
            <a:r>
              <a:rPr lang="it-IT" u="sng"/>
              <a:t>sui </a:t>
            </a:r>
            <a:r>
              <a:rPr lang="it-IT" b="1" u="sng"/>
              <a:t>fornitori qualificati da Head Quarter</a:t>
            </a:r>
            <a:r>
              <a:rPr lang="it-IT" u="sng"/>
              <a:t>, sui </a:t>
            </a:r>
            <a:r>
              <a:rPr lang="it-IT" b="1" u="sng"/>
              <a:t>fornitori internazionali </a:t>
            </a:r>
            <a:r>
              <a:rPr lang="it-IT" u="sng"/>
              <a:t>e sui </a:t>
            </a:r>
            <a:r>
              <a:rPr lang="it-IT" b="1" u="sng"/>
              <a:t>mega-supplier</a:t>
            </a:r>
            <a:r>
              <a:rPr lang="it-IT" u="sng"/>
              <a:t>.</a:t>
            </a:r>
          </a:p>
        </p:txBody>
      </p:sp>
      <p:sp>
        <p:nvSpPr>
          <p:cNvPr id="4" name="Segnaposto numero diapositiva 3">
            <a:extLst>
              <a:ext uri="{FF2B5EF4-FFF2-40B4-BE49-F238E27FC236}">
                <a16:creationId xmlns:a16="http://schemas.microsoft.com/office/drawing/2014/main" id="{22AF0E87-92BE-7EBA-94C6-C36362A1C68E}"/>
              </a:ext>
            </a:extLst>
          </p:cNvPr>
          <p:cNvSpPr>
            <a:spLocks noGrp="1"/>
          </p:cNvSpPr>
          <p:nvPr>
            <p:ph type="sldNum" sz="quarter" idx="12"/>
          </p:nvPr>
        </p:nvSpPr>
        <p:spPr/>
        <p:txBody>
          <a:bodyPr/>
          <a:lstStyle/>
          <a:p>
            <a:fld id="{707872E8-939B-41AC-B617-4CE710FB602C}" type="slidenum">
              <a:rPr lang="it-IT" smtClean="0"/>
              <a:pPr/>
              <a:t>3</a:t>
            </a:fld>
            <a:endParaRPr lang="it-IT"/>
          </a:p>
        </p:txBody>
      </p:sp>
      <p:pic>
        <p:nvPicPr>
          <p:cNvPr id="5" name="Segnaposto immagine 10">
            <a:extLst>
              <a:ext uri="{FF2B5EF4-FFF2-40B4-BE49-F238E27FC236}">
                <a16:creationId xmlns:a16="http://schemas.microsoft.com/office/drawing/2014/main" id="{9DF95611-A48D-3C12-9574-F3B34382F0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605" r="15086"/>
          <a:stretch/>
        </p:blipFill>
        <p:spPr>
          <a:xfrm>
            <a:off x="9324280" y="1784190"/>
            <a:ext cx="1226489" cy="190729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p:spPr>
      </p:pic>
    </p:spTree>
    <p:extLst>
      <p:ext uri="{BB962C8B-B14F-4D97-AF65-F5344CB8AC3E}">
        <p14:creationId xmlns:p14="http://schemas.microsoft.com/office/powerpoint/2010/main" val="425134059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5A0D6BCF-4158-FDC1-52C3-8A98F13AC393}"/>
              </a:ext>
            </a:extLst>
          </p:cNvPr>
          <p:cNvSpPr txBox="1"/>
          <p:nvPr/>
        </p:nvSpPr>
        <p:spPr>
          <a:xfrm>
            <a:off x="528194" y="1129803"/>
            <a:ext cx="11591866" cy="3544428"/>
          </a:xfrm>
          <a:prstGeom prst="rect">
            <a:avLst/>
          </a:prstGeom>
          <a:noFill/>
          <a:ln>
            <a:solidFill>
              <a:schemeClr val="accent1"/>
            </a:solidFill>
          </a:ln>
        </p:spPr>
        <p:txBody>
          <a:bodyPr wrap="square" rtlCol="0">
            <a:spAutoFit/>
          </a:bodyPr>
          <a:lstStyle/>
          <a:p>
            <a:endParaRPr lang="it-IT"/>
          </a:p>
        </p:txBody>
      </p:sp>
      <p:sp>
        <p:nvSpPr>
          <p:cNvPr id="4" name="Segnaposto numero diapositiva 3">
            <a:extLst>
              <a:ext uri="{FF2B5EF4-FFF2-40B4-BE49-F238E27FC236}">
                <a16:creationId xmlns:a16="http://schemas.microsoft.com/office/drawing/2014/main" id="{DB3EB558-8052-76B2-2207-EB2996CF5FDD}"/>
              </a:ext>
            </a:extLst>
          </p:cNvPr>
          <p:cNvSpPr>
            <a:spLocks noGrp="1"/>
          </p:cNvSpPr>
          <p:nvPr>
            <p:ph type="sldNum" sz="quarter" idx="12"/>
          </p:nvPr>
        </p:nvSpPr>
        <p:spPr/>
        <p:txBody>
          <a:bodyPr/>
          <a:lstStyle/>
          <a:p>
            <a:fld id="{707872E8-939B-41AC-B617-4CE710FB602C}" type="slidenum">
              <a:rPr lang="it-IT" smtClean="0"/>
              <a:pPr/>
              <a:t>30</a:t>
            </a:fld>
            <a:endParaRPr lang="it-IT"/>
          </a:p>
        </p:txBody>
      </p:sp>
      <p:sp>
        <p:nvSpPr>
          <p:cNvPr id="6" name="CasellaDiTesto 5">
            <a:extLst>
              <a:ext uri="{FF2B5EF4-FFF2-40B4-BE49-F238E27FC236}">
                <a16:creationId xmlns:a16="http://schemas.microsoft.com/office/drawing/2014/main" id="{25EF274F-2887-9A1B-42B9-F8A36C002BBF}"/>
              </a:ext>
            </a:extLst>
          </p:cNvPr>
          <p:cNvSpPr txBox="1"/>
          <p:nvPr/>
        </p:nvSpPr>
        <p:spPr>
          <a:xfrm>
            <a:off x="616226" y="1129803"/>
            <a:ext cx="10731604" cy="3139321"/>
          </a:xfrm>
          <a:prstGeom prst="rect">
            <a:avLst/>
          </a:prstGeom>
          <a:noFill/>
        </p:spPr>
        <p:txBody>
          <a:bodyPr wrap="square">
            <a:spAutoFit/>
          </a:bodyPr>
          <a:lstStyle/>
          <a:p>
            <a:pPr algn="just"/>
            <a:r>
              <a:rPr lang="it-IT" sz="1800">
                <a:effectLst/>
                <a:latin typeface="Calibri" panose="020F0502020204030204" pitchFamily="34" charset="0"/>
                <a:ea typeface="Calibri" panose="020F0502020204030204" pitchFamily="34" charset="0"/>
              </a:rPr>
              <a:t>Infine è necessario inviare una e-mail alla casella </a:t>
            </a:r>
            <a:r>
              <a:rPr lang="it-IT" sz="1800">
                <a:solidFill>
                  <a:srgbClr val="FF0000"/>
                </a:solidFill>
                <a:effectLst/>
                <a:latin typeface="Calibri" panose="020F0502020204030204" pitchFamily="34" charset="0"/>
                <a:ea typeface="Calibri" panose="020F0502020204030204" pitchFamily="34" charset="0"/>
              </a:rPr>
              <a:t>Mbx Comunicazioni Vendor Management Feedback</a:t>
            </a:r>
            <a:r>
              <a:rPr lang="it-IT" sz="1800">
                <a:effectLst/>
                <a:latin typeface="Calibri" panose="020F0502020204030204" pitchFamily="34" charset="0"/>
                <a:ea typeface="Calibri" panose="020F0502020204030204" pitchFamily="34" charset="0"/>
              </a:rPr>
              <a:t>, in cui si forniscono tutti i dettagli e i documenti a supporto, quali, a titolo esemplificativo e non esaustivo:</a:t>
            </a:r>
          </a:p>
          <a:p>
            <a:pPr marL="342900" lvl="0" indent="-342900" algn="just">
              <a:buFont typeface="Calibri" panose="020F0502020204030204" pitchFamily="34" charset="0"/>
              <a:buChar char="-"/>
            </a:pPr>
            <a:r>
              <a:rPr lang="it-IT" sz="1800">
                <a:effectLst/>
                <a:latin typeface="Calibri" panose="020F0502020204030204" pitchFamily="34" charset="0"/>
                <a:ea typeface="Times New Roman" panose="02020603050405020304" pitchFamily="18" charset="0"/>
              </a:rPr>
              <a:t>diffida ad adempiere e contestazione formale del grave inadempimento;</a:t>
            </a:r>
            <a:endParaRPr lang="it-IT" sz="1800">
              <a:effectLst/>
              <a:latin typeface="Calibri" panose="020F0502020204030204" pitchFamily="34" charset="0"/>
              <a:ea typeface="Calibri" panose="020F0502020204030204" pitchFamily="34" charset="0"/>
            </a:endParaRPr>
          </a:p>
          <a:p>
            <a:pPr marL="342900" lvl="0" indent="-342900" algn="just">
              <a:buFont typeface="Calibri" panose="020F0502020204030204" pitchFamily="34" charset="0"/>
              <a:buChar char="-"/>
            </a:pPr>
            <a:r>
              <a:rPr lang="it-IT" sz="1800">
                <a:effectLst/>
                <a:latin typeface="Calibri" panose="020F0502020204030204" pitchFamily="34" charset="0"/>
                <a:ea typeface="Times New Roman" panose="02020603050405020304" pitchFamily="18" charset="0"/>
              </a:rPr>
              <a:t>richieste di penali e ogni altra interlocuzione avviata con il supporto della funzione legale di riferimento, eventuale risposta/motivazione del fornitore;</a:t>
            </a:r>
            <a:endParaRPr lang="it-IT" sz="1800">
              <a:effectLst/>
              <a:latin typeface="Calibri" panose="020F0502020204030204" pitchFamily="34" charset="0"/>
              <a:ea typeface="Calibri" panose="020F0502020204030204" pitchFamily="34" charset="0"/>
            </a:endParaRPr>
          </a:p>
          <a:p>
            <a:pPr marL="342900" lvl="0" indent="-342900" algn="just">
              <a:buFont typeface="Calibri" panose="020F0502020204030204" pitchFamily="34" charset="0"/>
              <a:buChar char="-"/>
            </a:pPr>
            <a:r>
              <a:rPr lang="it-IT" sz="1800">
                <a:effectLst/>
                <a:latin typeface="Calibri" panose="020F0502020204030204" pitchFamily="34" charset="0"/>
                <a:ea typeface="Times New Roman" panose="02020603050405020304" pitchFamily="18" charset="0"/>
              </a:rPr>
              <a:t>evidenza della risoluzione contrattuale;</a:t>
            </a:r>
            <a:endParaRPr lang="it-IT" sz="1800">
              <a:effectLst/>
              <a:latin typeface="Calibri" panose="020F0502020204030204" pitchFamily="34" charset="0"/>
              <a:ea typeface="Calibri" panose="020F0502020204030204" pitchFamily="34" charset="0"/>
            </a:endParaRPr>
          </a:p>
          <a:p>
            <a:pPr marL="342900" lvl="0" indent="-342900" algn="just">
              <a:buFont typeface="Calibri" panose="020F0502020204030204" pitchFamily="34" charset="0"/>
              <a:buChar char="-"/>
            </a:pPr>
            <a:r>
              <a:rPr lang="it-IT" sz="1800">
                <a:effectLst/>
                <a:latin typeface="Calibri" panose="020F0502020204030204" pitchFamily="34" charset="0"/>
                <a:ea typeface="Times New Roman" panose="02020603050405020304" pitchFamily="18" charset="0"/>
              </a:rPr>
              <a:t>eventuale rapporto di indagine riferito a NC HSE o piano di azioni condivise con la società.</a:t>
            </a:r>
            <a:endParaRPr lang="it-IT" sz="1800">
              <a:effectLst/>
              <a:latin typeface="Calibri" panose="020F0502020204030204" pitchFamily="34" charset="0"/>
              <a:ea typeface="Calibri" panose="020F0502020204030204" pitchFamily="34" charset="0"/>
            </a:endParaRPr>
          </a:p>
          <a:p>
            <a:pPr algn="just"/>
            <a:r>
              <a:rPr lang="it-IT" sz="1800">
                <a:effectLst/>
                <a:latin typeface="Calibri" panose="020F0502020204030204" pitchFamily="34" charset="0"/>
                <a:ea typeface="Calibri" panose="020F0502020204030204" pitchFamily="34" charset="0"/>
              </a:rPr>
              <a:t> </a:t>
            </a:r>
          </a:p>
          <a:p>
            <a:pPr algn="just"/>
            <a:r>
              <a:rPr lang="it-IT" sz="1800">
                <a:effectLst/>
                <a:latin typeface="Calibri" panose="020F0502020204030204" pitchFamily="34" charset="0"/>
                <a:ea typeface="Calibri" panose="020F0502020204030204" pitchFamily="34" charset="0"/>
              </a:rPr>
              <a:t>Si ricorda che tutti gli eventi indirizzabili attraverso lo strumento contrattuale e la sua gestione da parte delle funzioni deputate (es. l’applicazione di penali contrattuali</a:t>
            </a:r>
            <a:r>
              <a:rPr lang="it-IT" sz="1400">
                <a:effectLst/>
                <a:latin typeface="Calibri" panose="020F0502020204030204" pitchFamily="34" charset="0"/>
                <a:ea typeface="Calibri" panose="020F0502020204030204" pitchFamily="34" charset="0"/>
              </a:rPr>
              <a:t>)</a:t>
            </a:r>
            <a:r>
              <a:rPr lang="it-IT" sz="1800">
                <a:effectLst/>
                <a:latin typeface="Calibri" panose="020F0502020204030204" pitchFamily="34" charset="0"/>
                <a:ea typeface="Calibri" panose="020F0502020204030204" pitchFamily="34" charset="0"/>
              </a:rPr>
              <a:t> sono riconducibili all’ambito delle performance della società ed è sufficiente la redazione del feedback di esecuzione.</a:t>
            </a:r>
          </a:p>
        </p:txBody>
      </p:sp>
      <p:sp>
        <p:nvSpPr>
          <p:cNvPr id="7" name="Rettangolo 6">
            <a:extLst>
              <a:ext uri="{FF2B5EF4-FFF2-40B4-BE49-F238E27FC236}">
                <a16:creationId xmlns:a16="http://schemas.microsoft.com/office/drawing/2014/main" id="{E5D40E07-80CD-70E5-BA1D-912ECDC34173}"/>
              </a:ext>
            </a:extLst>
          </p:cNvPr>
          <p:cNvSpPr/>
          <p:nvPr/>
        </p:nvSpPr>
        <p:spPr>
          <a:xfrm>
            <a:off x="10632213" y="2561649"/>
            <a:ext cx="1431234" cy="425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STEP 3</a:t>
            </a:r>
          </a:p>
        </p:txBody>
      </p:sp>
      <p:sp>
        <p:nvSpPr>
          <p:cNvPr id="9" name="Titolo 1">
            <a:extLst>
              <a:ext uri="{FF2B5EF4-FFF2-40B4-BE49-F238E27FC236}">
                <a16:creationId xmlns:a16="http://schemas.microsoft.com/office/drawing/2014/main" id="{1CA7990A-5FB4-78A8-55DC-FFEB82DD3CC1}"/>
              </a:ext>
            </a:extLst>
          </p:cNvPr>
          <p:cNvSpPr txBox="1">
            <a:spLocks/>
          </p:cNvSpPr>
          <p:nvPr/>
        </p:nvSpPr>
        <p:spPr>
          <a:xfrm>
            <a:off x="528194" y="96931"/>
            <a:ext cx="10731605" cy="778099"/>
          </a:xfrm>
          <a:prstGeom prst="rect">
            <a:avLst/>
          </a:prstGeom>
        </p:spPr>
        <p:txBody>
          <a:bodyPr vert="horz" lIns="91440" tIns="45720" rIns="9144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it-IT"/>
              <a:t>COME E QUANDO APRIRE UN’EVIDENZA PER GRAVE INADEMPIMENTO/ILLECITO?</a:t>
            </a:r>
          </a:p>
        </p:txBody>
      </p:sp>
    </p:spTree>
    <p:extLst>
      <p:ext uri="{BB962C8B-B14F-4D97-AF65-F5344CB8AC3E}">
        <p14:creationId xmlns:p14="http://schemas.microsoft.com/office/powerpoint/2010/main" val="3698078205"/>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D4358-05A8-E439-D49C-1E27753219D7}"/>
              </a:ext>
            </a:extLst>
          </p:cNvPr>
          <p:cNvSpPr>
            <a:spLocks noGrp="1"/>
          </p:cNvSpPr>
          <p:nvPr>
            <p:ph type="title"/>
          </p:nvPr>
        </p:nvSpPr>
        <p:spPr>
          <a:xfrm>
            <a:off x="641245" y="129936"/>
            <a:ext cx="10731605" cy="778099"/>
          </a:xfrm>
        </p:spPr>
        <p:txBody>
          <a:bodyPr anchor="ctr">
            <a:normAutofit/>
          </a:bodyPr>
          <a:lstStyle/>
          <a:p>
            <a:r>
              <a:rPr lang="it-IT"/>
              <a:t>CHI PUÒ DARMI SUPPORTO IN CASO DI PROBLEMI COLLEGATI AL FUNZIONAMENTO VMS?</a:t>
            </a:r>
          </a:p>
        </p:txBody>
      </p:sp>
      <p:sp>
        <p:nvSpPr>
          <p:cNvPr id="16" name="Rettangolo con angoli arrotondati 15">
            <a:extLst>
              <a:ext uri="{FF2B5EF4-FFF2-40B4-BE49-F238E27FC236}">
                <a16:creationId xmlns:a16="http://schemas.microsoft.com/office/drawing/2014/main" id="{2E030916-F59A-CA8B-CEB5-F5AF96CB173E}"/>
              </a:ext>
            </a:extLst>
          </p:cNvPr>
          <p:cNvSpPr/>
          <p:nvPr/>
        </p:nvSpPr>
        <p:spPr>
          <a:xfrm>
            <a:off x="406218" y="1341057"/>
            <a:ext cx="6907129" cy="4977116"/>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7" name="Rettangolo 16" descr="Posta elettronica">
            <a:extLst>
              <a:ext uri="{FF2B5EF4-FFF2-40B4-BE49-F238E27FC236}">
                <a16:creationId xmlns:a16="http://schemas.microsoft.com/office/drawing/2014/main" id="{6E0BE070-7AD9-0CA7-E135-16DC435825A2}"/>
              </a:ext>
            </a:extLst>
          </p:cNvPr>
          <p:cNvSpPr/>
          <p:nvPr/>
        </p:nvSpPr>
        <p:spPr>
          <a:xfrm>
            <a:off x="8167510" y="2212424"/>
            <a:ext cx="2819260" cy="250731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8" name="Figura a mano libera: forma 17">
            <a:extLst>
              <a:ext uri="{FF2B5EF4-FFF2-40B4-BE49-F238E27FC236}">
                <a16:creationId xmlns:a16="http://schemas.microsoft.com/office/drawing/2014/main" id="{4D137388-6D99-C907-BFA8-20343C42DDCA}"/>
              </a:ext>
            </a:extLst>
          </p:cNvPr>
          <p:cNvSpPr/>
          <p:nvPr/>
        </p:nvSpPr>
        <p:spPr>
          <a:xfrm>
            <a:off x="1336306" y="1199489"/>
            <a:ext cx="4998726" cy="1235226"/>
          </a:xfrm>
          <a:custGeom>
            <a:avLst/>
            <a:gdLst>
              <a:gd name="connsiteX0" fmla="*/ 0 w 2485501"/>
              <a:gd name="connsiteY0" fmla="*/ 0 h 1235226"/>
              <a:gd name="connsiteX1" fmla="*/ 2485501 w 2485501"/>
              <a:gd name="connsiteY1" fmla="*/ 0 h 1235226"/>
              <a:gd name="connsiteX2" fmla="*/ 2485501 w 2485501"/>
              <a:gd name="connsiteY2" fmla="*/ 1235226 h 1235226"/>
              <a:gd name="connsiteX3" fmla="*/ 0 w 2485501"/>
              <a:gd name="connsiteY3" fmla="*/ 1235226 h 1235226"/>
              <a:gd name="connsiteX4" fmla="*/ 0 w 2485501"/>
              <a:gd name="connsiteY4" fmla="*/ 0 h 123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501" h="1235226">
                <a:moveTo>
                  <a:pt x="0" y="0"/>
                </a:moveTo>
                <a:lnTo>
                  <a:pt x="2485501" y="0"/>
                </a:lnTo>
                <a:lnTo>
                  <a:pt x="2485501" y="1235226"/>
                </a:lnTo>
                <a:lnTo>
                  <a:pt x="0" y="12352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0728" tIns="130728" rIns="130728" bIns="130728" numCol="1" spcCol="1270" anchor="ctr" anchorCtr="0">
            <a:noAutofit/>
          </a:bodyPr>
          <a:lstStyle/>
          <a:p>
            <a:pPr marL="0" lvl="0" indent="0" algn="l" defTabSz="755650">
              <a:lnSpc>
                <a:spcPct val="90000"/>
              </a:lnSpc>
              <a:spcBef>
                <a:spcPct val="0"/>
              </a:spcBef>
              <a:spcAft>
                <a:spcPct val="35000"/>
              </a:spcAft>
              <a:buNone/>
            </a:pPr>
            <a:r>
              <a:rPr lang="en-US" sz="2400" b="1" kern="1200"/>
              <a:t>Mbx </a:t>
            </a:r>
            <a:r>
              <a:rPr lang="en-US" sz="2400" b="1"/>
              <a:t>SD</a:t>
            </a:r>
            <a:r>
              <a:rPr lang="en-US" sz="2400" b="1" kern="1200"/>
              <a:t> VMS </a:t>
            </a:r>
            <a:r>
              <a:rPr lang="en-US" sz="2400" b="1" kern="1200">
                <a:hlinkClick r:id="rId4"/>
              </a:rPr>
              <a:t>SD_VMS@eni.com</a:t>
            </a:r>
            <a:endParaRPr lang="en-US" sz="2400" b="1" kern="1200"/>
          </a:p>
          <a:p>
            <a:pPr marL="0" lvl="0" indent="0" algn="l" defTabSz="755650">
              <a:lnSpc>
                <a:spcPct val="90000"/>
              </a:lnSpc>
              <a:spcBef>
                <a:spcPct val="0"/>
              </a:spcBef>
              <a:spcAft>
                <a:spcPct val="35000"/>
              </a:spcAft>
              <a:buNone/>
            </a:pPr>
            <a:r>
              <a:rPr lang="en-US" sz="2400" b="1" kern="1200" err="1"/>
              <a:t>contatto</a:t>
            </a:r>
            <a:r>
              <a:rPr lang="en-US" sz="2400" b="1" kern="1200"/>
              <a:t> </a:t>
            </a:r>
            <a:r>
              <a:rPr lang="en-US" sz="2400" b="1" kern="1200" err="1"/>
              <a:t>telefonico</a:t>
            </a:r>
            <a:r>
              <a:rPr lang="en-US" sz="2400" b="1" kern="1200"/>
              <a:t> 02.520.3010</a:t>
            </a:r>
          </a:p>
        </p:txBody>
      </p:sp>
      <p:sp>
        <p:nvSpPr>
          <p:cNvPr id="5" name="Segnaposto numero diapositiva 4">
            <a:extLst>
              <a:ext uri="{FF2B5EF4-FFF2-40B4-BE49-F238E27FC236}">
                <a16:creationId xmlns:a16="http://schemas.microsoft.com/office/drawing/2014/main" id="{0743EFBD-47A8-CCFB-949B-1B10FB88D169}"/>
              </a:ext>
            </a:extLst>
          </p:cNvPr>
          <p:cNvSpPr>
            <a:spLocks noGrp="1"/>
          </p:cNvSpPr>
          <p:nvPr>
            <p:ph type="sldNum" sz="quarter" idx="12"/>
          </p:nvPr>
        </p:nvSpPr>
        <p:spPr/>
        <p:txBody>
          <a:bodyPr anchor="b">
            <a:normAutofit/>
          </a:bodyPr>
          <a:lstStyle/>
          <a:p>
            <a:pPr>
              <a:spcAft>
                <a:spcPts val="600"/>
              </a:spcAft>
            </a:pPr>
            <a:fld id="{707872E8-939B-41AC-B617-4CE710FB602C}" type="slidenum">
              <a:rPr lang="it-IT" smtClean="0"/>
              <a:pPr>
                <a:spcAft>
                  <a:spcPts val="600"/>
                </a:spcAft>
              </a:pPr>
              <a:t>31</a:t>
            </a:fld>
            <a:endParaRPr lang="it-IT"/>
          </a:p>
        </p:txBody>
      </p:sp>
      <p:sp>
        <p:nvSpPr>
          <p:cNvPr id="8" name="CasellaDiTesto 7">
            <a:extLst>
              <a:ext uri="{FF2B5EF4-FFF2-40B4-BE49-F238E27FC236}">
                <a16:creationId xmlns:a16="http://schemas.microsoft.com/office/drawing/2014/main" id="{F3C4C89A-2A57-608C-D1C1-8ADEEC03538D}"/>
              </a:ext>
            </a:extLst>
          </p:cNvPr>
          <p:cNvSpPr txBox="1"/>
          <p:nvPr/>
        </p:nvSpPr>
        <p:spPr>
          <a:xfrm>
            <a:off x="554709" y="2212424"/>
            <a:ext cx="6527027" cy="4247317"/>
          </a:xfrm>
          <a:prstGeom prst="rect">
            <a:avLst/>
          </a:prstGeom>
          <a:noFill/>
        </p:spPr>
        <p:txBody>
          <a:bodyPr wrap="square">
            <a:spAutoFit/>
          </a:bodyPr>
          <a:lstStyle/>
          <a:p>
            <a:pPr algn="just"/>
            <a:r>
              <a:rPr lang="it-IT" b="1"/>
              <a:t>Tipo di richieste inerenti il sistema VMS gestite da SD:</a:t>
            </a:r>
          </a:p>
          <a:p>
            <a:pPr algn="just"/>
            <a:r>
              <a:rPr lang="it-IT"/>
              <a:t>-  errori di sistema</a:t>
            </a:r>
          </a:p>
          <a:p>
            <a:pPr algn="just"/>
            <a:r>
              <a:rPr lang="it-IT"/>
              <a:t>- bug da correggere</a:t>
            </a:r>
          </a:p>
          <a:p>
            <a:pPr algn="just"/>
            <a:r>
              <a:rPr lang="it-IT"/>
              <a:t>- attività evolutive o implementazioni che devono però essere richieste al Client Manager di Riferimento</a:t>
            </a:r>
          </a:p>
          <a:p>
            <a:pPr algn="just"/>
            <a:r>
              <a:rPr lang="it-IT"/>
              <a:t>- verifica puntuale di abilitazioni con eventuale indirizzamento alla corretta modalità di richiedere modifiche o abilitazioni integrative per operare correttamente a sistema (la verifica è di competenza AM, la richiesta di abilitazione no)</a:t>
            </a:r>
          </a:p>
          <a:p>
            <a:pPr algn="just"/>
            <a:r>
              <a:rPr lang="it-IT"/>
              <a:t>- indicazioni di tipo generale sulle modalità corrette di operare sui processi di sistema. Non è possibile però fornire indicazioni ne istruzioni di tipo procedurale sui processi e, in questo caso il modus operandi prevede un indirizzamento verso i referenti applicativi o figure simili di business.</a:t>
            </a:r>
          </a:p>
          <a:p>
            <a:pPr algn="just"/>
            <a:endParaRPr lang="it-IT"/>
          </a:p>
        </p:txBody>
      </p:sp>
    </p:spTree>
    <p:extLst>
      <p:ext uri="{BB962C8B-B14F-4D97-AF65-F5344CB8AC3E}">
        <p14:creationId xmlns:p14="http://schemas.microsoft.com/office/powerpoint/2010/main" val="135509618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a:latin typeface="Calibri(titoli)"/>
              </a:rPr>
              <a:t>DOVE TROVO L’ELENCO DEI GM RILEVANTI? </a:t>
            </a: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4</a:t>
            </a:fld>
            <a:endParaRPr lang="it-IT"/>
          </a:p>
        </p:txBody>
      </p:sp>
      <p:sp>
        <p:nvSpPr>
          <p:cNvPr id="10" name="Rettangolo 9">
            <a:extLst>
              <a:ext uri="{FF2B5EF4-FFF2-40B4-BE49-F238E27FC236}">
                <a16:creationId xmlns:a16="http://schemas.microsoft.com/office/drawing/2014/main" id="{A0C60837-044F-426B-87B7-BFF524DC7B00}"/>
              </a:ext>
            </a:extLst>
          </p:cNvPr>
          <p:cNvSpPr/>
          <p:nvPr/>
        </p:nvSpPr>
        <p:spPr>
          <a:xfrm>
            <a:off x="538503" y="3713391"/>
            <a:ext cx="5188998" cy="923330"/>
          </a:xfrm>
          <a:prstGeom prst="rect">
            <a:avLst/>
          </a:prstGeom>
        </p:spPr>
        <p:txBody>
          <a:bodyPr wrap="square">
            <a:spAutoFit/>
          </a:bodyPr>
          <a:lstStyle/>
          <a:p>
            <a:pPr algn="just"/>
            <a:r>
              <a:rPr lang="it-IT">
                <a:solidFill>
                  <a:schemeClr val="accent6"/>
                </a:solidFill>
                <a:latin typeface="EniTabReg" panose="02000506030000020004" pitchFamily="50" charset="0"/>
              </a:rPr>
              <a:t>Il portale (</a:t>
            </a:r>
            <a:r>
              <a:rPr lang="it-IT" b="1">
                <a:solidFill>
                  <a:schemeClr val="accent6"/>
                </a:solidFill>
                <a:latin typeface="EniTabReg" panose="02000506030000020004" pitchFamily="50" charset="0"/>
              </a:rPr>
              <a:t>Procurement Community</a:t>
            </a:r>
            <a:r>
              <a:rPr lang="it-IT">
                <a:solidFill>
                  <a:schemeClr val="accent6"/>
                </a:solidFill>
                <a:latin typeface="EniTabReg" panose="02000506030000020004" pitchFamily="50" charset="0"/>
              </a:rPr>
              <a:t>) è un area contenente normative, strumenti ed informazioni utili alle Unità di Procurement di Eni</a:t>
            </a:r>
          </a:p>
        </p:txBody>
      </p:sp>
      <p:pic>
        <p:nvPicPr>
          <p:cNvPr id="11" name="Immagine 10">
            <a:extLst>
              <a:ext uri="{FF2B5EF4-FFF2-40B4-BE49-F238E27FC236}">
                <a16:creationId xmlns:a16="http://schemas.microsoft.com/office/drawing/2014/main" id="{DEE2AB4D-8E54-4A4E-A8B4-14A58F637AAC}"/>
              </a:ext>
            </a:extLst>
          </p:cNvPr>
          <p:cNvPicPr>
            <a:picLocks noChangeAspect="1"/>
          </p:cNvPicPr>
          <p:nvPr/>
        </p:nvPicPr>
        <p:blipFill rotWithShape="1">
          <a:blip r:embed="rId2"/>
          <a:srcRect l="13542" t="13841" r="14791" b="23204"/>
          <a:stretch/>
        </p:blipFill>
        <p:spPr>
          <a:xfrm>
            <a:off x="837182" y="1367408"/>
            <a:ext cx="3935115" cy="1943505"/>
          </a:xfrm>
          <a:prstGeom prst="rect">
            <a:avLst/>
          </a:prstGeom>
        </p:spPr>
      </p:pic>
      <p:pic>
        <p:nvPicPr>
          <p:cNvPr id="13" name="Immagine 12">
            <a:extLst>
              <a:ext uri="{FF2B5EF4-FFF2-40B4-BE49-F238E27FC236}">
                <a16:creationId xmlns:a16="http://schemas.microsoft.com/office/drawing/2014/main" id="{452F582D-0A9F-38E9-ABE6-957796A481AA}"/>
              </a:ext>
            </a:extLst>
          </p:cNvPr>
          <p:cNvPicPr>
            <a:picLocks noChangeAspect="1"/>
          </p:cNvPicPr>
          <p:nvPr/>
        </p:nvPicPr>
        <p:blipFill>
          <a:blip r:embed="rId3"/>
          <a:stretch>
            <a:fillRect/>
          </a:stretch>
        </p:blipFill>
        <p:spPr>
          <a:xfrm>
            <a:off x="5829072" y="740179"/>
            <a:ext cx="5309191" cy="4444590"/>
          </a:xfrm>
          <a:prstGeom prst="rect">
            <a:avLst/>
          </a:prstGeom>
        </p:spPr>
      </p:pic>
      <p:sp>
        <p:nvSpPr>
          <p:cNvPr id="5" name="Rettangolo 4">
            <a:extLst>
              <a:ext uri="{FF2B5EF4-FFF2-40B4-BE49-F238E27FC236}">
                <a16:creationId xmlns:a16="http://schemas.microsoft.com/office/drawing/2014/main" id="{5109BF2C-56AE-166F-9001-62670808A8AB}"/>
              </a:ext>
            </a:extLst>
          </p:cNvPr>
          <p:cNvSpPr/>
          <p:nvPr/>
        </p:nvSpPr>
        <p:spPr>
          <a:xfrm>
            <a:off x="5913120" y="1053738"/>
            <a:ext cx="5068389" cy="54864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110E5554-30C7-67C6-E965-9B7F76173CD0}"/>
              </a:ext>
            </a:extLst>
          </p:cNvPr>
          <p:cNvSpPr/>
          <p:nvPr/>
        </p:nvSpPr>
        <p:spPr>
          <a:xfrm>
            <a:off x="1075457" y="5642426"/>
            <a:ext cx="992485" cy="418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7" name="Oggetto 6">
            <a:extLst>
              <a:ext uri="{FF2B5EF4-FFF2-40B4-BE49-F238E27FC236}">
                <a16:creationId xmlns:a16="http://schemas.microsoft.com/office/drawing/2014/main" id="{EC2AFAB6-911B-BA44-37EA-3EED253D34A3}"/>
              </a:ext>
            </a:extLst>
          </p:cNvPr>
          <p:cNvGraphicFramePr>
            <a:graphicFrameLocks noChangeAspect="1"/>
          </p:cNvGraphicFramePr>
          <p:nvPr>
            <p:extLst>
              <p:ext uri="{D42A27DB-BD31-4B8C-83A1-F6EECF244321}">
                <p14:modId xmlns:p14="http://schemas.microsoft.com/office/powerpoint/2010/main" val="1019534873"/>
              </p:ext>
            </p:extLst>
          </p:nvPr>
        </p:nvGraphicFramePr>
        <p:xfrm>
          <a:off x="1075457" y="5211392"/>
          <a:ext cx="1020306" cy="837409"/>
        </p:xfrm>
        <a:graphic>
          <a:graphicData uri="http://schemas.openxmlformats.org/presentationml/2006/ole">
            <mc:AlternateContent xmlns:mc="http://schemas.openxmlformats.org/markup-compatibility/2006">
              <mc:Choice xmlns:v="urn:schemas-microsoft-com:vml" Requires="v">
                <p:oleObj name="Worksheet" showAsIcon="1" r:id="rId4" imgW="914400" imgH="771525" progId="Excel.Sheet.12">
                  <p:embed/>
                </p:oleObj>
              </mc:Choice>
              <mc:Fallback>
                <p:oleObj name="Worksheet" showAsIcon="1" r:id="rId4" imgW="914400" imgH="771525" progId="Excel.Sheet.12">
                  <p:embed/>
                  <p:pic>
                    <p:nvPicPr>
                      <p:cNvPr id="7" name="Oggetto 6">
                        <a:extLst>
                          <a:ext uri="{FF2B5EF4-FFF2-40B4-BE49-F238E27FC236}">
                            <a16:creationId xmlns:a16="http://schemas.microsoft.com/office/drawing/2014/main" id="{EC2AFAB6-911B-BA44-37EA-3EED253D34A3}"/>
                          </a:ext>
                        </a:extLst>
                      </p:cNvPr>
                      <p:cNvPicPr/>
                      <p:nvPr/>
                    </p:nvPicPr>
                    <p:blipFill>
                      <a:blip r:embed="rId5"/>
                      <a:stretch>
                        <a:fillRect/>
                      </a:stretch>
                    </p:blipFill>
                    <p:spPr>
                      <a:xfrm>
                        <a:off x="1075457" y="5211392"/>
                        <a:ext cx="1020306" cy="837409"/>
                      </a:xfrm>
                      <a:prstGeom prst="rect">
                        <a:avLst/>
                      </a:prstGeom>
                    </p:spPr>
                  </p:pic>
                </p:oleObj>
              </mc:Fallback>
            </mc:AlternateContent>
          </a:graphicData>
        </a:graphic>
      </p:graphicFrame>
      <p:sp>
        <p:nvSpPr>
          <p:cNvPr id="18" name="CasellaDiTesto 17">
            <a:extLst>
              <a:ext uri="{FF2B5EF4-FFF2-40B4-BE49-F238E27FC236}">
                <a16:creationId xmlns:a16="http://schemas.microsoft.com/office/drawing/2014/main" id="{EBCD0127-EA6E-E4FB-5F9B-7E50011A3247}"/>
              </a:ext>
            </a:extLst>
          </p:cNvPr>
          <p:cNvSpPr txBox="1"/>
          <p:nvPr/>
        </p:nvSpPr>
        <p:spPr>
          <a:xfrm>
            <a:off x="2237529" y="5118377"/>
            <a:ext cx="3356956" cy="1200329"/>
          </a:xfrm>
          <a:prstGeom prst="rect">
            <a:avLst/>
          </a:prstGeom>
          <a:noFill/>
        </p:spPr>
        <p:txBody>
          <a:bodyPr wrap="square" rtlCol="0">
            <a:spAutoFit/>
          </a:bodyPr>
          <a:lstStyle/>
          <a:p>
            <a:pPr algn="ctr"/>
            <a:r>
              <a:rPr lang="it-IT"/>
              <a:t>Fare riferimento alla versione presente sul portale per essere certi di avere quella più aggiornata</a:t>
            </a:r>
          </a:p>
        </p:txBody>
      </p:sp>
      <p:sp>
        <p:nvSpPr>
          <p:cNvPr id="6" name="Rettangolo 5">
            <a:extLst>
              <a:ext uri="{FF2B5EF4-FFF2-40B4-BE49-F238E27FC236}">
                <a16:creationId xmlns:a16="http://schemas.microsoft.com/office/drawing/2014/main" id="{59774073-1D7F-C229-0FCB-FCF8C8A50F0A}"/>
              </a:ext>
            </a:extLst>
          </p:cNvPr>
          <p:cNvSpPr/>
          <p:nvPr/>
        </p:nvSpPr>
        <p:spPr>
          <a:xfrm>
            <a:off x="748234" y="5039199"/>
            <a:ext cx="4757303" cy="135868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E7B0787-0417-34F4-AAE6-2F86829EFE2D}"/>
              </a:ext>
            </a:extLst>
          </p:cNvPr>
          <p:cNvSpPr/>
          <p:nvPr/>
        </p:nvSpPr>
        <p:spPr>
          <a:xfrm>
            <a:off x="837182" y="5601860"/>
            <a:ext cx="1532016" cy="745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200">
                <a:solidFill>
                  <a:schemeClr val="tx1"/>
                </a:solidFill>
              </a:rPr>
              <a:t>Lista 79 GM obbligatori, ultimo aggiornamento 01/12/2023 </a:t>
            </a:r>
          </a:p>
        </p:txBody>
      </p:sp>
    </p:spTree>
    <p:extLst>
      <p:ext uri="{BB962C8B-B14F-4D97-AF65-F5344CB8AC3E}">
        <p14:creationId xmlns:p14="http://schemas.microsoft.com/office/powerpoint/2010/main" val="37950291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336A10-855A-3067-6F19-1F0B6795AA6A}"/>
              </a:ext>
            </a:extLst>
          </p:cNvPr>
          <p:cNvSpPr>
            <a:spLocks noGrp="1"/>
          </p:cNvSpPr>
          <p:nvPr>
            <p:ph type="title"/>
          </p:nvPr>
        </p:nvSpPr>
        <p:spPr>
          <a:xfrm>
            <a:off x="838192" y="0"/>
            <a:ext cx="10731605" cy="778099"/>
          </a:xfrm>
        </p:spPr>
        <p:txBody>
          <a:bodyPr/>
          <a:lstStyle/>
          <a:p>
            <a:r>
              <a:rPr lang="it-IT"/>
              <a:t>SULLA BASE DI QUALI CRITERI VENGONO INDIVUDUATI I GM RILEVANTI? </a:t>
            </a:r>
            <a:br>
              <a:rPr lang="it-IT"/>
            </a:br>
            <a:r>
              <a:rPr lang="it-IT"/>
              <a:t>OGNI QUANTO VENGONO RIVISTI?</a:t>
            </a:r>
          </a:p>
        </p:txBody>
      </p:sp>
      <p:sp>
        <p:nvSpPr>
          <p:cNvPr id="4" name="Segnaposto numero diapositiva 3">
            <a:extLst>
              <a:ext uri="{FF2B5EF4-FFF2-40B4-BE49-F238E27FC236}">
                <a16:creationId xmlns:a16="http://schemas.microsoft.com/office/drawing/2014/main" id="{05E16D08-9E6E-5705-1883-8DDD8B20B6C7}"/>
              </a:ext>
            </a:extLst>
          </p:cNvPr>
          <p:cNvSpPr>
            <a:spLocks noGrp="1"/>
          </p:cNvSpPr>
          <p:nvPr>
            <p:ph type="sldNum" sz="quarter" idx="12"/>
          </p:nvPr>
        </p:nvSpPr>
        <p:spPr/>
        <p:txBody>
          <a:bodyPr/>
          <a:lstStyle/>
          <a:p>
            <a:fld id="{707872E8-939B-41AC-B617-4CE710FB602C}" type="slidenum">
              <a:rPr lang="it-IT" smtClean="0"/>
              <a:pPr/>
              <a:t>5</a:t>
            </a:fld>
            <a:endParaRPr lang="it-IT"/>
          </a:p>
        </p:txBody>
      </p:sp>
      <p:sp>
        <p:nvSpPr>
          <p:cNvPr id="5" name="Google Shape;958;p33">
            <a:extLst>
              <a:ext uri="{FF2B5EF4-FFF2-40B4-BE49-F238E27FC236}">
                <a16:creationId xmlns:a16="http://schemas.microsoft.com/office/drawing/2014/main" id="{C799F6E9-3E18-3089-1049-888A6ACF8EFE}"/>
              </a:ext>
            </a:extLst>
          </p:cNvPr>
          <p:cNvSpPr/>
          <p:nvPr/>
        </p:nvSpPr>
        <p:spPr>
          <a:xfrm>
            <a:off x="3033236" y="2781680"/>
            <a:ext cx="1748975" cy="541666"/>
          </a:xfrm>
          <a:custGeom>
            <a:avLst/>
            <a:gdLst/>
            <a:ahLst/>
            <a:cxnLst/>
            <a:rect l="l" t="t" r="r" b="b"/>
            <a:pathLst>
              <a:path w="109943" h="27302" extrusionOk="0">
                <a:moveTo>
                  <a:pt x="0" y="1"/>
                </a:moveTo>
                <a:lnTo>
                  <a:pt x="4501" y="13645"/>
                </a:lnTo>
                <a:lnTo>
                  <a:pt x="0" y="27302"/>
                </a:lnTo>
                <a:lnTo>
                  <a:pt x="105442" y="27302"/>
                </a:lnTo>
                <a:lnTo>
                  <a:pt x="109943" y="13645"/>
                </a:lnTo>
                <a:lnTo>
                  <a:pt x="105442" y="1"/>
                </a:lnTo>
                <a:close/>
              </a:path>
            </a:pathLst>
          </a:custGeom>
          <a:solidFill>
            <a:srgbClr val="FB8569"/>
          </a:solidFill>
          <a:ln>
            <a:noFill/>
          </a:ln>
        </p:spPr>
        <p:txBody>
          <a:bodyPr spcFirstLastPara="1" wrap="square" lIns="144000" tIns="91425" rIns="9000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it-IT" sz="1700" b="1" i="0" u="none" strike="noStrike" kern="0" cap="none" spc="0" normalizeH="0" baseline="0" noProof="0">
                <a:ln>
                  <a:noFill/>
                </a:ln>
                <a:solidFill>
                  <a:srgbClr val="FFFFFF"/>
                </a:solidFill>
                <a:effectLst/>
                <a:uLnTx/>
                <a:uFillTx/>
                <a:ea typeface="Fira Sans Extra Condensed Medium"/>
                <a:cs typeface="Fira Sans Extra Condensed Medium"/>
                <a:sym typeface="Fira Sans Extra Condensed Medium"/>
              </a:rPr>
              <a:t>RILEVANZA</a:t>
            </a:r>
            <a:endParaRPr kumimoji="0" sz="1400" b="1" i="0" u="none" strike="noStrike" kern="0" cap="none" spc="0" normalizeH="0" baseline="0" noProof="0">
              <a:ln>
                <a:noFill/>
              </a:ln>
              <a:solidFill>
                <a:srgbClr val="FFFFFF"/>
              </a:solidFill>
              <a:effectLst/>
              <a:uLnTx/>
              <a:uFillTx/>
              <a:cs typeface="Arial"/>
              <a:sym typeface="Arial"/>
            </a:endParaRPr>
          </a:p>
        </p:txBody>
      </p:sp>
      <p:sp>
        <p:nvSpPr>
          <p:cNvPr id="6" name="Google Shape;961;p33">
            <a:extLst>
              <a:ext uri="{FF2B5EF4-FFF2-40B4-BE49-F238E27FC236}">
                <a16:creationId xmlns:a16="http://schemas.microsoft.com/office/drawing/2014/main" id="{B4AD6020-A924-A92A-924F-904A73BDC486}"/>
              </a:ext>
            </a:extLst>
          </p:cNvPr>
          <p:cNvSpPr txBox="1"/>
          <p:nvPr/>
        </p:nvSpPr>
        <p:spPr>
          <a:xfrm>
            <a:off x="3037473" y="3448881"/>
            <a:ext cx="1748975" cy="927500"/>
          </a:xfrm>
          <a:prstGeom prst="rect">
            <a:avLst/>
          </a:prstGeom>
          <a:noFill/>
          <a:ln w="19050">
            <a:solidFill>
              <a:schemeClr val="bg1">
                <a:lumMod val="50000"/>
              </a:schemeClr>
            </a:solidFill>
          </a:ln>
        </p:spPr>
        <p:txBody>
          <a:bodyPr spcFirstLastPara="1" wrap="square" lIns="91425" tIns="91425" rIns="91425" bIns="91425" anchor="ctr" anchorCtr="0">
            <a:noAutofit/>
          </a:bodyPr>
          <a:lstStyle>
            <a:defPPr>
              <a:defRPr lang="it-IT"/>
            </a:defPPr>
            <a:lvl1pPr marL="171450" marR="0" lvl="0" indent="-171450" fontAlgn="auto">
              <a:lnSpc>
                <a:spcPct val="100000"/>
              </a:lnSpc>
              <a:spcBef>
                <a:spcPts val="0"/>
              </a:spcBef>
              <a:spcAft>
                <a:spcPts val="0"/>
              </a:spcAft>
              <a:buClr>
                <a:srgbClr val="000000"/>
              </a:buClr>
              <a:buSzTx/>
              <a:buFont typeface="Arial" panose="020B0604020202020204" pitchFamily="34" charset="0"/>
              <a:buChar char="•"/>
              <a:tabLst/>
              <a:defRPr kumimoji="0" sz="1400" b="1" i="0" u="none" strike="noStrike" kern="0" cap="none" spc="0" normalizeH="0" baseline="0">
                <a:ln>
                  <a:noFill/>
                </a:ln>
                <a:solidFill>
                  <a:srgbClr val="000000"/>
                </a:solidFill>
                <a:effectLst/>
                <a:uLnTx/>
                <a:uFillTx/>
                <a:latin typeface="Roboto"/>
                <a:ea typeface="Roboto"/>
                <a:cs typeface="Roboto"/>
              </a:defRPr>
            </a:lvl1pPr>
          </a:lstStyle>
          <a:p>
            <a:pPr marL="87313" indent="-87313"/>
            <a:r>
              <a:rPr lang="it-IT" sz="1200">
                <a:latin typeface="+mj-lt"/>
                <a:sym typeface="Roboto"/>
              </a:rPr>
              <a:t>PROCURATO</a:t>
            </a:r>
          </a:p>
          <a:p>
            <a:pPr marL="87313" indent="-87313"/>
            <a:r>
              <a:rPr lang="it-IT" sz="1200">
                <a:latin typeface="+mj-lt"/>
                <a:sym typeface="Roboto"/>
              </a:rPr>
              <a:t>NUMEROSITÀ</a:t>
            </a:r>
            <a:r>
              <a:rPr lang="it-IT" sz="1200">
                <a:solidFill>
                  <a:srgbClr val="FFFFFF"/>
                </a:solidFill>
                <a:cs typeface="Arial"/>
                <a:sym typeface="Fira Sans Extra Condensed Medium"/>
              </a:rPr>
              <a:t>À</a:t>
            </a:r>
            <a:endParaRPr lang="it-IT" sz="1200">
              <a:solidFill>
                <a:srgbClr val="FFFFFF"/>
              </a:solidFill>
              <a:cs typeface="Arial"/>
              <a:sym typeface="Arial"/>
            </a:endParaRPr>
          </a:p>
          <a:p>
            <a:pPr marL="0" indent="0">
              <a:buNone/>
            </a:pPr>
            <a:r>
              <a:rPr lang="it-IT" sz="1200">
                <a:solidFill>
                  <a:srgbClr val="FFFFFF"/>
                </a:solidFill>
                <a:latin typeface="+mj-lt"/>
                <a:cs typeface="Arial"/>
                <a:sym typeface="Arial"/>
              </a:rPr>
              <a:t>  </a:t>
            </a:r>
            <a:r>
              <a:rPr lang="it-IT" sz="1200">
                <a:latin typeface="+mj-lt"/>
                <a:sym typeface="Roboto"/>
              </a:rPr>
              <a:t>CONTRATTI</a:t>
            </a:r>
          </a:p>
          <a:p>
            <a:pPr marL="87313" indent="-87313"/>
            <a:r>
              <a:rPr lang="it-IT" sz="1200">
                <a:latin typeface="+mj-lt"/>
                <a:sym typeface="Roboto"/>
              </a:rPr>
              <a:t>INCIDENZA PROCURATO ITALIA</a:t>
            </a:r>
            <a:endParaRPr sz="1200">
              <a:latin typeface="+mj-lt"/>
              <a:sym typeface="Roboto"/>
            </a:endParaRPr>
          </a:p>
        </p:txBody>
      </p:sp>
      <p:sp>
        <p:nvSpPr>
          <p:cNvPr id="7" name="Google Shape;975;p33">
            <a:extLst>
              <a:ext uri="{FF2B5EF4-FFF2-40B4-BE49-F238E27FC236}">
                <a16:creationId xmlns:a16="http://schemas.microsoft.com/office/drawing/2014/main" id="{024F1911-52C7-B5D8-B047-8F368F2C66D6}"/>
              </a:ext>
            </a:extLst>
          </p:cNvPr>
          <p:cNvSpPr txBox="1"/>
          <p:nvPr/>
        </p:nvSpPr>
        <p:spPr>
          <a:xfrm>
            <a:off x="1341394" y="3448881"/>
            <a:ext cx="1616031" cy="927500"/>
          </a:xfrm>
          <a:prstGeom prst="rect">
            <a:avLst/>
          </a:prstGeom>
          <a:noFill/>
          <a:ln w="19050">
            <a:solidFill>
              <a:schemeClr val="bg1">
                <a:lumMod val="50000"/>
              </a:schemeClr>
            </a:solidFill>
          </a:ln>
        </p:spPr>
        <p:txBody>
          <a:bodyPr spcFirstLastPara="1" wrap="square" lIns="91425" tIns="91425" rIns="91425" bIns="91425" anchor="ctr" anchorCtr="0">
            <a:noAutofit/>
          </a:bodyPr>
          <a:lstStyle/>
          <a:p>
            <a:pPr marL="87313" marR="0" lvl="0" indent="-8731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it-IT" sz="1200" b="1" i="0" u="none" strike="noStrike" kern="0" cap="none" spc="0" normalizeH="0" baseline="0" noProof="0">
                <a:ln>
                  <a:noFill/>
                </a:ln>
                <a:solidFill>
                  <a:srgbClr val="000000"/>
                </a:solidFill>
                <a:effectLst/>
                <a:uLnTx/>
                <a:uFillTx/>
                <a:latin typeface="+mj-lt"/>
                <a:ea typeface="Roboto"/>
                <a:cs typeface="Roboto"/>
                <a:sym typeface="Roboto"/>
              </a:rPr>
              <a:t>BUSINESS</a:t>
            </a:r>
          </a:p>
          <a:p>
            <a:pPr marL="87313" marR="0" lvl="0" indent="-8731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200" b="1" kern="0">
                <a:solidFill>
                  <a:srgbClr val="000000"/>
                </a:solidFill>
                <a:latin typeface="+mj-lt"/>
                <a:ea typeface="Roboto"/>
                <a:cs typeface="Roboto"/>
                <a:sym typeface="Roboto"/>
              </a:rPr>
              <a:t>HSE</a:t>
            </a:r>
          </a:p>
          <a:p>
            <a:pPr marL="87313" marR="0" lvl="0" indent="-8731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it-IT" sz="1200" b="1" i="0" u="none" strike="noStrike" kern="0" cap="none" spc="0" normalizeH="0" baseline="0" noProof="0">
                <a:ln>
                  <a:noFill/>
                </a:ln>
                <a:solidFill>
                  <a:srgbClr val="000000"/>
                </a:solidFill>
                <a:effectLst/>
                <a:uLnTx/>
                <a:uFillTx/>
                <a:latin typeface="+mj-lt"/>
                <a:ea typeface="Roboto"/>
                <a:cs typeface="Roboto"/>
                <a:sym typeface="Roboto"/>
              </a:rPr>
              <a:t>DIRITTI UMANI</a:t>
            </a:r>
          </a:p>
          <a:p>
            <a:pPr marL="87313" marR="0" lvl="0" indent="-8731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200" b="1" kern="0">
                <a:solidFill>
                  <a:srgbClr val="000000"/>
                </a:solidFill>
                <a:latin typeface="+mj-lt"/>
                <a:ea typeface="Roboto"/>
                <a:sym typeface="Roboto"/>
              </a:rPr>
              <a:t>CYBER</a:t>
            </a:r>
            <a:endParaRPr sz="1200" b="1" kern="0">
              <a:solidFill>
                <a:srgbClr val="000000"/>
              </a:solidFill>
              <a:latin typeface="+mj-lt"/>
              <a:ea typeface="Roboto"/>
              <a:sym typeface="Roboto"/>
            </a:endParaRPr>
          </a:p>
        </p:txBody>
      </p:sp>
      <p:sp>
        <p:nvSpPr>
          <p:cNvPr id="8" name="Google Shape;975;p33">
            <a:extLst>
              <a:ext uri="{FF2B5EF4-FFF2-40B4-BE49-F238E27FC236}">
                <a16:creationId xmlns:a16="http://schemas.microsoft.com/office/drawing/2014/main" id="{7F6995FF-E03F-4EE2-99C3-DD3CE4FF523B}"/>
              </a:ext>
            </a:extLst>
          </p:cNvPr>
          <p:cNvSpPr txBox="1"/>
          <p:nvPr/>
        </p:nvSpPr>
        <p:spPr>
          <a:xfrm>
            <a:off x="4880086" y="3448881"/>
            <a:ext cx="1616034" cy="927500"/>
          </a:xfrm>
          <a:prstGeom prst="rect">
            <a:avLst/>
          </a:prstGeom>
          <a:noFill/>
          <a:ln w="19050">
            <a:solidFill>
              <a:schemeClr val="bg1">
                <a:lumMod val="50000"/>
              </a:schemeClr>
            </a:solidFill>
          </a:ln>
        </p:spPr>
        <p:txBody>
          <a:bodyPr spcFirstLastPara="1" wrap="square" lIns="91425" tIns="91425" rIns="91425" bIns="91425" anchor="ctr" anchorCtr="0">
            <a:noAutofit/>
          </a:bodyPr>
          <a:lstStyle>
            <a:defPPr>
              <a:defRPr lang="it-IT"/>
            </a:defPPr>
            <a:lvl1pPr marL="171450" marR="0" lvl="0" indent="-171450" fontAlgn="auto">
              <a:lnSpc>
                <a:spcPct val="100000"/>
              </a:lnSpc>
              <a:spcBef>
                <a:spcPts val="0"/>
              </a:spcBef>
              <a:spcAft>
                <a:spcPts val="0"/>
              </a:spcAft>
              <a:buClr>
                <a:srgbClr val="000000"/>
              </a:buClr>
              <a:buSzTx/>
              <a:buFont typeface="Arial" panose="020B0604020202020204" pitchFamily="34" charset="0"/>
              <a:buChar char="•"/>
              <a:tabLst/>
              <a:defRPr kumimoji="0" sz="1400" b="1" i="0" u="none" strike="noStrike" kern="0" cap="none" spc="0" normalizeH="0" baseline="0">
                <a:ln>
                  <a:noFill/>
                </a:ln>
                <a:solidFill>
                  <a:srgbClr val="000000"/>
                </a:solidFill>
                <a:effectLst/>
                <a:uLnTx/>
                <a:uFillTx/>
                <a:latin typeface="Roboto"/>
                <a:ea typeface="Roboto"/>
                <a:cs typeface="Roboto"/>
              </a:defRPr>
            </a:lvl1pPr>
          </a:lstStyle>
          <a:p>
            <a:pPr marL="87313" indent="-87313"/>
            <a:r>
              <a:rPr lang="it-IT" sz="1200">
                <a:latin typeface="+mj-lt"/>
                <a:sym typeface="Roboto"/>
              </a:rPr>
              <a:t>GM STRATEGICI</a:t>
            </a:r>
          </a:p>
          <a:p>
            <a:pPr marL="87313" indent="-87313"/>
            <a:r>
              <a:rPr lang="it-IT" sz="1200">
                <a:latin typeface="+mj-lt"/>
                <a:sym typeface="Roboto"/>
              </a:rPr>
              <a:t>GM RMI</a:t>
            </a:r>
            <a:endParaRPr sz="1200">
              <a:latin typeface="+mj-lt"/>
              <a:sym typeface="Roboto"/>
            </a:endParaRPr>
          </a:p>
        </p:txBody>
      </p:sp>
      <p:sp>
        <p:nvSpPr>
          <p:cNvPr id="9" name="Google Shape;958;p33">
            <a:extLst>
              <a:ext uri="{FF2B5EF4-FFF2-40B4-BE49-F238E27FC236}">
                <a16:creationId xmlns:a16="http://schemas.microsoft.com/office/drawing/2014/main" id="{499174D1-5CFF-95CE-3DEF-DD74E7C47CB4}"/>
              </a:ext>
            </a:extLst>
          </p:cNvPr>
          <p:cNvSpPr/>
          <p:nvPr/>
        </p:nvSpPr>
        <p:spPr>
          <a:xfrm>
            <a:off x="1332920" y="2781680"/>
            <a:ext cx="1624505" cy="541666"/>
          </a:xfrm>
          <a:custGeom>
            <a:avLst/>
            <a:gdLst/>
            <a:ahLst/>
            <a:cxnLst/>
            <a:rect l="l" t="t" r="r" b="b"/>
            <a:pathLst>
              <a:path w="109943" h="27302" extrusionOk="0">
                <a:moveTo>
                  <a:pt x="0" y="1"/>
                </a:moveTo>
                <a:lnTo>
                  <a:pt x="4501" y="13645"/>
                </a:lnTo>
                <a:lnTo>
                  <a:pt x="0" y="27302"/>
                </a:lnTo>
                <a:lnTo>
                  <a:pt x="105442" y="27302"/>
                </a:lnTo>
                <a:lnTo>
                  <a:pt x="109943" y="13645"/>
                </a:lnTo>
                <a:lnTo>
                  <a:pt x="105442" y="1"/>
                </a:lnTo>
                <a:close/>
              </a:path>
            </a:pathLst>
          </a:custGeom>
          <a:solidFill>
            <a:srgbClr val="FBB831"/>
          </a:solidFill>
          <a:ln>
            <a:noFill/>
          </a:ln>
        </p:spPr>
        <p:txBody>
          <a:bodyPr spcFirstLastPara="1" wrap="square" lIns="144000" tIns="91425" rIns="91425" bIns="91425" anchor="ctr" anchorCtr="0">
            <a:noAutofit/>
          </a:bodyPr>
          <a:lstStyle/>
          <a:p>
            <a:pPr algn="ctr">
              <a:buClr>
                <a:srgbClr val="000000"/>
              </a:buClr>
              <a:buSzPts val="1100"/>
            </a:pPr>
            <a:r>
              <a:rPr lang="it-IT" sz="1700" b="1" kern="0">
                <a:solidFill>
                  <a:srgbClr val="FFFFFF"/>
                </a:solidFill>
                <a:cs typeface="Arial"/>
                <a:sym typeface="Fira Sans Extra Condensed Medium"/>
              </a:rPr>
              <a:t>CRITICITÀ</a:t>
            </a:r>
            <a:endParaRPr sz="1700" b="1" kern="0">
              <a:solidFill>
                <a:srgbClr val="FFFFFF"/>
              </a:solidFill>
              <a:cs typeface="Arial"/>
              <a:sym typeface="Arial"/>
            </a:endParaRPr>
          </a:p>
        </p:txBody>
      </p:sp>
      <p:sp>
        <p:nvSpPr>
          <p:cNvPr id="10" name="Google Shape;958;p33">
            <a:extLst>
              <a:ext uri="{FF2B5EF4-FFF2-40B4-BE49-F238E27FC236}">
                <a16:creationId xmlns:a16="http://schemas.microsoft.com/office/drawing/2014/main" id="{E36942CB-BB6B-6566-D9BB-4EB5608B88D7}"/>
              </a:ext>
            </a:extLst>
          </p:cNvPr>
          <p:cNvSpPr/>
          <p:nvPr/>
        </p:nvSpPr>
        <p:spPr>
          <a:xfrm>
            <a:off x="4880085" y="2781680"/>
            <a:ext cx="1616035" cy="541666"/>
          </a:xfrm>
          <a:custGeom>
            <a:avLst/>
            <a:gdLst/>
            <a:ahLst/>
            <a:cxnLst/>
            <a:rect l="l" t="t" r="r" b="b"/>
            <a:pathLst>
              <a:path w="109943" h="27302" extrusionOk="0">
                <a:moveTo>
                  <a:pt x="0" y="1"/>
                </a:moveTo>
                <a:lnTo>
                  <a:pt x="4501" y="13645"/>
                </a:lnTo>
                <a:lnTo>
                  <a:pt x="0" y="27302"/>
                </a:lnTo>
                <a:lnTo>
                  <a:pt x="105442" y="27302"/>
                </a:lnTo>
                <a:lnTo>
                  <a:pt x="109943" y="13645"/>
                </a:lnTo>
                <a:lnTo>
                  <a:pt x="105442" y="1"/>
                </a:lnTo>
                <a:close/>
              </a:path>
            </a:pathLst>
          </a:custGeom>
          <a:solidFill>
            <a:srgbClr val="FB569C"/>
          </a:solidFill>
          <a:ln>
            <a:noFill/>
          </a:ln>
        </p:spPr>
        <p:txBody>
          <a:bodyPr spcFirstLastPara="1" wrap="square" lIns="144000" tIns="91425" rIns="91425" bIns="91425" anchor="ctr" anchorCtr="0">
            <a:noAutofit/>
          </a:bodyPr>
          <a:lstStyle/>
          <a:p>
            <a:pPr algn="ctr">
              <a:buClr>
                <a:srgbClr val="000000"/>
              </a:buClr>
              <a:buSzPts val="1100"/>
            </a:pPr>
            <a:r>
              <a:rPr lang="it-IT" sz="1700" b="1" kern="0">
                <a:solidFill>
                  <a:srgbClr val="FFFFFF"/>
                </a:solidFill>
                <a:sym typeface="Fira Sans Extra Condensed Medium"/>
              </a:rPr>
              <a:t>SINERGIA</a:t>
            </a:r>
            <a:endParaRPr sz="1700" b="1" kern="0">
              <a:solidFill>
                <a:srgbClr val="FFFFFF"/>
              </a:solidFill>
              <a:sym typeface="Arial"/>
            </a:endParaRPr>
          </a:p>
        </p:txBody>
      </p:sp>
      <p:sp>
        <p:nvSpPr>
          <p:cNvPr id="11" name="Google Shape;975;p33">
            <a:extLst>
              <a:ext uri="{FF2B5EF4-FFF2-40B4-BE49-F238E27FC236}">
                <a16:creationId xmlns:a16="http://schemas.microsoft.com/office/drawing/2014/main" id="{A63A8244-A9A0-15E2-D22B-607763FAE94C}"/>
              </a:ext>
            </a:extLst>
          </p:cNvPr>
          <p:cNvSpPr txBox="1"/>
          <p:nvPr/>
        </p:nvSpPr>
        <p:spPr>
          <a:xfrm>
            <a:off x="430401" y="3448881"/>
            <a:ext cx="824691" cy="927500"/>
          </a:xfrm>
          <a:prstGeom prst="rect">
            <a:avLst/>
          </a:prstGeom>
          <a:solidFill>
            <a:srgbClr val="17375E"/>
          </a:solidFill>
          <a:ln w="19050">
            <a:noFill/>
          </a:ln>
        </p:spPr>
        <p:txBody>
          <a:bodyPr spcFirstLastPara="1" wrap="square" lIns="91425" tIns="91425" rIns="91425" bIns="91425" anchor="ctr" anchorCtr="0">
            <a:noAutofit/>
          </a:bodyPr>
          <a:lstStyle/>
          <a:p>
            <a:pPr marR="0" lvl="0" algn="ctr" defTabSz="914400" eaLnBrk="1" fontAlgn="auto" latinLnBrk="0" hangingPunct="1">
              <a:lnSpc>
                <a:spcPct val="100000"/>
              </a:lnSpc>
              <a:spcBef>
                <a:spcPts val="0"/>
              </a:spcBef>
              <a:spcAft>
                <a:spcPts val="0"/>
              </a:spcAft>
              <a:buClr>
                <a:srgbClr val="000000"/>
              </a:buClr>
              <a:buSzTx/>
              <a:tabLst/>
              <a:defRPr/>
            </a:pPr>
            <a:r>
              <a:rPr kumimoji="0" lang="it-IT" sz="1600" b="1" i="0" u="none" strike="noStrike" kern="0" cap="none" spc="0" normalizeH="0" baseline="0" noProof="0">
                <a:ln>
                  <a:noFill/>
                </a:ln>
                <a:solidFill>
                  <a:schemeClr val="bg1"/>
                </a:solidFill>
                <a:effectLst/>
                <a:uLnTx/>
                <a:uFillTx/>
                <a:ea typeface="Roboto"/>
                <a:cs typeface="Roboto"/>
                <a:sym typeface="Roboto"/>
              </a:rPr>
              <a:t>DRIVER</a:t>
            </a:r>
            <a:endParaRPr kumimoji="0" sz="1600" b="1" i="0" u="none" strike="noStrike" kern="0" cap="none" spc="0" normalizeH="0" baseline="0" noProof="0">
              <a:ln>
                <a:noFill/>
              </a:ln>
              <a:solidFill>
                <a:schemeClr val="bg1"/>
              </a:solidFill>
              <a:effectLst/>
              <a:uLnTx/>
              <a:uFillTx/>
              <a:ea typeface="Roboto"/>
              <a:cs typeface="Roboto"/>
              <a:sym typeface="Roboto"/>
            </a:endParaRPr>
          </a:p>
        </p:txBody>
      </p:sp>
      <p:sp>
        <p:nvSpPr>
          <p:cNvPr id="12" name="Google Shape;975;p33">
            <a:extLst>
              <a:ext uri="{FF2B5EF4-FFF2-40B4-BE49-F238E27FC236}">
                <a16:creationId xmlns:a16="http://schemas.microsoft.com/office/drawing/2014/main" id="{C74F31BD-1322-78AA-6D99-C143B3C6B7D6}"/>
              </a:ext>
            </a:extLst>
          </p:cNvPr>
          <p:cNvSpPr txBox="1"/>
          <p:nvPr/>
        </p:nvSpPr>
        <p:spPr>
          <a:xfrm>
            <a:off x="1320481" y="2336644"/>
            <a:ext cx="5094519" cy="401320"/>
          </a:xfrm>
          <a:prstGeom prst="rect">
            <a:avLst/>
          </a:prstGeom>
          <a:solidFill>
            <a:srgbClr val="17375E"/>
          </a:solidFill>
          <a:ln w="19050">
            <a:noFill/>
          </a:ln>
        </p:spPr>
        <p:txBody>
          <a:bodyPr spcFirstLastPara="1" wrap="square" lIns="91425" tIns="91425" rIns="91425" bIns="91425" anchor="ctr" anchorCtr="0">
            <a:noAutofit/>
          </a:bodyPr>
          <a:lstStyle/>
          <a:p>
            <a:pPr marR="0" lvl="0" algn="ctr" defTabSz="914400" eaLnBrk="1" fontAlgn="auto" latinLnBrk="0" hangingPunct="1">
              <a:lnSpc>
                <a:spcPct val="100000"/>
              </a:lnSpc>
              <a:spcBef>
                <a:spcPts val="0"/>
              </a:spcBef>
              <a:spcAft>
                <a:spcPts val="0"/>
              </a:spcAft>
              <a:buClr>
                <a:srgbClr val="000000"/>
              </a:buClr>
              <a:buSzTx/>
              <a:tabLst/>
              <a:defRPr/>
            </a:pPr>
            <a:r>
              <a:rPr lang="it-IT" sz="1600" b="1" kern="0">
                <a:solidFill>
                  <a:schemeClr val="bg1"/>
                </a:solidFill>
                <a:ea typeface="Roboto"/>
                <a:cs typeface="Roboto"/>
                <a:sym typeface="Roboto"/>
              </a:rPr>
              <a:t>CRITERI DI VALUTAZIONE</a:t>
            </a:r>
            <a:endParaRPr kumimoji="0" sz="1600" b="1" i="0" u="none" strike="noStrike" kern="0" cap="none" spc="0" normalizeH="0" baseline="0" noProof="0">
              <a:ln>
                <a:noFill/>
              </a:ln>
              <a:solidFill>
                <a:schemeClr val="bg1"/>
              </a:solidFill>
              <a:effectLst/>
              <a:uLnTx/>
              <a:uFillTx/>
              <a:ea typeface="Roboto"/>
              <a:cs typeface="Roboto"/>
              <a:sym typeface="Roboto"/>
            </a:endParaRPr>
          </a:p>
        </p:txBody>
      </p:sp>
      <p:sp>
        <p:nvSpPr>
          <p:cNvPr id="14" name="CasellaDiTesto 13">
            <a:extLst>
              <a:ext uri="{FF2B5EF4-FFF2-40B4-BE49-F238E27FC236}">
                <a16:creationId xmlns:a16="http://schemas.microsoft.com/office/drawing/2014/main" id="{D1F2E76D-9E59-E004-9F8D-7B859D00FDD3}"/>
              </a:ext>
            </a:extLst>
          </p:cNvPr>
          <p:cNvSpPr txBox="1"/>
          <p:nvPr/>
        </p:nvSpPr>
        <p:spPr>
          <a:xfrm>
            <a:off x="6960596" y="3323346"/>
            <a:ext cx="5056367" cy="923330"/>
          </a:xfrm>
          <a:prstGeom prst="rect">
            <a:avLst/>
          </a:prstGeom>
          <a:noFill/>
        </p:spPr>
        <p:txBody>
          <a:bodyPr wrap="square" rtlCol="0">
            <a:spAutoFit/>
          </a:bodyPr>
          <a:lstStyle/>
          <a:p>
            <a:pPr algn="ctr"/>
            <a:r>
              <a:rPr lang="it-IT"/>
              <a:t>La lista dei GM rilevanti viene rivalutata annualmente dal Team di VEMAD, che potrà confermarla o modificarla</a:t>
            </a:r>
          </a:p>
        </p:txBody>
      </p:sp>
      <p:cxnSp>
        <p:nvCxnSpPr>
          <p:cNvPr id="3" name="Connettore diritto 2">
            <a:extLst>
              <a:ext uri="{FF2B5EF4-FFF2-40B4-BE49-F238E27FC236}">
                <a16:creationId xmlns:a16="http://schemas.microsoft.com/office/drawing/2014/main" id="{DCACDF2D-AED5-9F86-E836-23E071F29434}"/>
              </a:ext>
            </a:extLst>
          </p:cNvPr>
          <p:cNvCxnSpPr>
            <a:cxnSpLocks/>
          </p:cNvCxnSpPr>
          <p:nvPr/>
        </p:nvCxnSpPr>
        <p:spPr>
          <a:xfrm>
            <a:off x="6808763" y="1435886"/>
            <a:ext cx="0" cy="4403188"/>
          </a:xfrm>
          <a:prstGeom prst="line">
            <a:avLst/>
          </a:prstGeom>
          <a:ln w="28575">
            <a:solidFill>
              <a:srgbClr val="FFD500"/>
            </a:solidFill>
          </a:ln>
        </p:spPr>
        <p:style>
          <a:lnRef idx="1">
            <a:schemeClr val="accent1"/>
          </a:lnRef>
          <a:fillRef idx="0">
            <a:schemeClr val="accent1"/>
          </a:fillRef>
          <a:effectRef idx="0">
            <a:schemeClr val="accent1"/>
          </a:effectRef>
          <a:fontRef idx="minor">
            <a:schemeClr val="tx1"/>
          </a:fontRef>
        </p:style>
      </p:cxnSp>
      <p:sp>
        <p:nvSpPr>
          <p:cNvPr id="15" name="Segnaposto contenuto 3">
            <a:extLst>
              <a:ext uri="{FF2B5EF4-FFF2-40B4-BE49-F238E27FC236}">
                <a16:creationId xmlns:a16="http://schemas.microsoft.com/office/drawing/2014/main" id="{4223E6B8-9390-1CF1-98D6-8BD7F9421E64}"/>
              </a:ext>
            </a:extLst>
          </p:cNvPr>
          <p:cNvSpPr txBox="1">
            <a:spLocks/>
          </p:cNvSpPr>
          <p:nvPr/>
        </p:nvSpPr>
        <p:spPr>
          <a:xfrm>
            <a:off x="6228080" y="1426519"/>
            <a:ext cx="5476240" cy="4493636"/>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b="1"/>
          </a:p>
        </p:txBody>
      </p:sp>
    </p:spTree>
    <p:extLst>
      <p:ext uri="{BB962C8B-B14F-4D97-AF65-F5344CB8AC3E}">
        <p14:creationId xmlns:p14="http://schemas.microsoft.com/office/powerpoint/2010/main" val="49805592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80EBC0D-AC05-0CC4-E078-EE492D40B3BA}"/>
              </a:ext>
            </a:extLst>
          </p:cNvPr>
          <p:cNvSpPr>
            <a:spLocks noGrp="1"/>
          </p:cNvSpPr>
          <p:nvPr>
            <p:ph type="sldNum" sz="quarter" idx="12"/>
          </p:nvPr>
        </p:nvSpPr>
        <p:spPr/>
        <p:txBody>
          <a:bodyPr/>
          <a:lstStyle/>
          <a:p>
            <a:fld id="{707872E8-939B-41AC-B617-4CE710FB602C}" type="slidenum">
              <a:rPr lang="it-IT" smtClean="0"/>
              <a:pPr/>
              <a:t>6</a:t>
            </a:fld>
            <a:endParaRPr lang="it-IT"/>
          </a:p>
        </p:txBody>
      </p:sp>
      <p:sp>
        <p:nvSpPr>
          <p:cNvPr id="6" name="Titolo 5">
            <a:extLst>
              <a:ext uri="{FF2B5EF4-FFF2-40B4-BE49-F238E27FC236}">
                <a16:creationId xmlns:a16="http://schemas.microsoft.com/office/drawing/2014/main" id="{181039D5-E60D-70A7-122C-9745CF91C3A1}"/>
              </a:ext>
            </a:extLst>
          </p:cNvPr>
          <p:cNvSpPr>
            <a:spLocks noGrp="1"/>
          </p:cNvSpPr>
          <p:nvPr>
            <p:ph type="title"/>
          </p:nvPr>
        </p:nvSpPr>
        <p:spPr/>
        <p:txBody>
          <a:bodyPr/>
          <a:lstStyle/>
          <a:p>
            <a:r>
              <a:rPr lang="it-IT"/>
              <a:t>QUAL È IL QUESTIONARIO DI FEEDBACK ATTUALMENTE IN USO?</a:t>
            </a:r>
          </a:p>
        </p:txBody>
      </p:sp>
      <p:sp>
        <p:nvSpPr>
          <p:cNvPr id="7" name="Segnaposto contenuto 2">
            <a:extLst>
              <a:ext uri="{FF2B5EF4-FFF2-40B4-BE49-F238E27FC236}">
                <a16:creationId xmlns:a16="http://schemas.microsoft.com/office/drawing/2014/main" id="{D3434560-E34A-F918-DBF7-0295DD466362}"/>
              </a:ext>
            </a:extLst>
          </p:cNvPr>
          <p:cNvSpPr txBox="1">
            <a:spLocks/>
          </p:cNvSpPr>
          <p:nvPr/>
        </p:nvSpPr>
        <p:spPr>
          <a:xfrm>
            <a:off x="8065721" y="4005823"/>
            <a:ext cx="2569029" cy="1262891"/>
          </a:xfrm>
          <a:prstGeom prst="rect">
            <a:avLst/>
          </a:prstGeom>
          <a:ln w="38100">
            <a:solidFill>
              <a:schemeClr val="accent2"/>
            </a:solidFill>
          </a:ln>
        </p:spPr>
        <p:txBody>
          <a:bodyPr vert="horz" lIns="91440" tIns="45720" rIns="91440" bIns="45720" rtlCol="0">
            <a:norm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it-IT" sz="1400"/>
              <a:t>Nella sezione «</a:t>
            </a:r>
            <a:r>
              <a:rPr lang="it-IT" sz="1400" b="1"/>
              <a:t>Strumenti di feedback</a:t>
            </a:r>
            <a:r>
              <a:rPr lang="it-IT" sz="1400"/>
              <a:t>» di </a:t>
            </a:r>
            <a:r>
              <a:rPr lang="it-IT" sz="1400" b="1"/>
              <a:t>e-procurement</a:t>
            </a:r>
            <a:r>
              <a:rPr lang="it-IT" sz="1400"/>
              <a:t> è possibile scaricare il questionario attualmente in uso (sia FB di Esecuzione che FB di Gara)&lt;</a:t>
            </a:r>
          </a:p>
        </p:txBody>
      </p:sp>
      <p:graphicFrame>
        <p:nvGraphicFramePr>
          <p:cNvPr id="9" name="Oggetto 8">
            <a:extLst>
              <a:ext uri="{FF2B5EF4-FFF2-40B4-BE49-F238E27FC236}">
                <a16:creationId xmlns:a16="http://schemas.microsoft.com/office/drawing/2014/main" id="{5F154D06-BBA4-747D-B5EF-7118BB167B18}"/>
              </a:ext>
            </a:extLst>
          </p:cNvPr>
          <p:cNvGraphicFramePr>
            <a:graphicFrameLocks noChangeAspect="1"/>
          </p:cNvGraphicFramePr>
          <p:nvPr>
            <p:extLst>
              <p:ext uri="{D42A27DB-BD31-4B8C-83A1-F6EECF244321}">
                <p14:modId xmlns:p14="http://schemas.microsoft.com/office/powerpoint/2010/main" val="2538370881"/>
              </p:ext>
            </p:extLst>
          </p:nvPr>
        </p:nvGraphicFramePr>
        <p:xfrm>
          <a:off x="7419220" y="1590816"/>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480" progId="Excel.Sheet.12">
                  <p:embed/>
                </p:oleObj>
              </mc:Choice>
              <mc:Fallback>
                <p:oleObj name="Worksheet" showAsIcon="1" r:id="rId2" imgW="914400" imgH="771480" progId="Excel.Sheet.12">
                  <p:embed/>
                  <p:pic>
                    <p:nvPicPr>
                      <p:cNvPr id="9" name="Oggetto 8">
                        <a:extLst>
                          <a:ext uri="{FF2B5EF4-FFF2-40B4-BE49-F238E27FC236}">
                            <a16:creationId xmlns:a16="http://schemas.microsoft.com/office/drawing/2014/main" id="{5F154D06-BBA4-747D-B5EF-7118BB167B18}"/>
                          </a:ext>
                        </a:extLst>
                      </p:cNvPr>
                      <p:cNvPicPr/>
                      <p:nvPr/>
                    </p:nvPicPr>
                    <p:blipFill>
                      <a:blip r:embed="rId3"/>
                      <a:stretch>
                        <a:fillRect/>
                      </a:stretch>
                    </p:blipFill>
                    <p:spPr>
                      <a:xfrm>
                        <a:off x="7419220" y="1590816"/>
                        <a:ext cx="914400" cy="771525"/>
                      </a:xfrm>
                      <a:prstGeom prst="rect">
                        <a:avLst/>
                      </a:prstGeom>
                    </p:spPr>
                  </p:pic>
                </p:oleObj>
              </mc:Fallback>
            </mc:AlternateContent>
          </a:graphicData>
        </a:graphic>
      </p:graphicFrame>
      <p:sp>
        <p:nvSpPr>
          <p:cNvPr id="2" name="Segnaposto contenuto 2">
            <a:extLst>
              <a:ext uri="{FF2B5EF4-FFF2-40B4-BE49-F238E27FC236}">
                <a16:creationId xmlns:a16="http://schemas.microsoft.com/office/drawing/2014/main" id="{A58C4316-44E6-1F2A-18CD-624272CF4C72}"/>
              </a:ext>
            </a:extLst>
          </p:cNvPr>
          <p:cNvSpPr txBox="1">
            <a:spLocks/>
          </p:cNvSpPr>
          <p:nvPr/>
        </p:nvSpPr>
        <p:spPr>
          <a:xfrm>
            <a:off x="6943725" y="1504697"/>
            <a:ext cx="4813020" cy="1712228"/>
          </a:xfrm>
          <a:prstGeom prst="rect">
            <a:avLst/>
          </a:prstGeom>
          <a:ln w="38100">
            <a:solidFill>
              <a:schemeClr val="accent2"/>
            </a:solidFill>
          </a:ln>
        </p:spPr>
        <p:txBody>
          <a:bodyPr vert="horz" lIns="91440" tIns="45720" rIns="91440" bIns="45720" rtlCol="0">
            <a:norm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anose="05000000000000000000" pitchFamily="2" charset="2"/>
              <a:buNone/>
            </a:pPr>
            <a:endParaRPr lang="it-IT" sz="1400"/>
          </a:p>
        </p:txBody>
      </p:sp>
      <p:sp>
        <p:nvSpPr>
          <p:cNvPr id="11" name="Rettangolo 10">
            <a:extLst>
              <a:ext uri="{FF2B5EF4-FFF2-40B4-BE49-F238E27FC236}">
                <a16:creationId xmlns:a16="http://schemas.microsoft.com/office/drawing/2014/main" id="{6B83A00B-E569-4793-A520-1614FAD64D57}"/>
              </a:ext>
            </a:extLst>
          </p:cNvPr>
          <p:cNvSpPr/>
          <p:nvPr/>
        </p:nvSpPr>
        <p:spPr>
          <a:xfrm>
            <a:off x="7098296" y="1947487"/>
            <a:ext cx="1678168" cy="415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solidFill>
                  <a:schemeClr val="tx1"/>
                </a:solidFill>
              </a:rPr>
              <a:t>Template Feedback Esecuzione</a:t>
            </a:r>
          </a:p>
        </p:txBody>
      </p:sp>
      <p:sp>
        <p:nvSpPr>
          <p:cNvPr id="12" name="CasellaDiTesto 11">
            <a:extLst>
              <a:ext uri="{FF2B5EF4-FFF2-40B4-BE49-F238E27FC236}">
                <a16:creationId xmlns:a16="http://schemas.microsoft.com/office/drawing/2014/main" id="{65DA2E24-5D2B-649B-D5EB-BC95DC7877B0}"/>
              </a:ext>
            </a:extLst>
          </p:cNvPr>
          <p:cNvSpPr txBox="1"/>
          <p:nvPr/>
        </p:nvSpPr>
        <p:spPr>
          <a:xfrm>
            <a:off x="6943725" y="2293595"/>
            <a:ext cx="4813020" cy="923330"/>
          </a:xfrm>
          <a:prstGeom prst="rect">
            <a:avLst/>
          </a:prstGeom>
          <a:noFill/>
        </p:spPr>
        <p:txBody>
          <a:bodyPr wrap="square" rtlCol="0">
            <a:spAutoFit/>
          </a:bodyPr>
          <a:lstStyle/>
          <a:p>
            <a:pPr algn="ctr"/>
            <a:r>
              <a:rPr lang="it-IT"/>
              <a:t>Fare riferimento alla versione presente sul portale per essere certi di avere quella più aggiornata</a:t>
            </a:r>
          </a:p>
        </p:txBody>
      </p:sp>
      <p:graphicFrame>
        <p:nvGraphicFramePr>
          <p:cNvPr id="10" name="Oggetto 9">
            <a:extLst>
              <a:ext uri="{FF2B5EF4-FFF2-40B4-BE49-F238E27FC236}">
                <a16:creationId xmlns:a16="http://schemas.microsoft.com/office/drawing/2014/main" id="{42DD9B04-1A8C-9C36-1C29-73C38A751FFB}"/>
              </a:ext>
            </a:extLst>
          </p:cNvPr>
          <p:cNvGraphicFramePr>
            <a:graphicFrameLocks noChangeAspect="1"/>
          </p:cNvGraphicFramePr>
          <p:nvPr>
            <p:extLst>
              <p:ext uri="{D42A27DB-BD31-4B8C-83A1-F6EECF244321}">
                <p14:modId xmlns:p14="http://schemas.microsoft.com/office/powerpoint/2010/main" val="2693676537"/>
              </p:ext>
            </p:extLst>
          </p:nvPr>
        </p:nvGraphicFramePr>
        <p:xfrm>
          <a:off x="9904413" y="1558925"/>
          <a:ext cx="954087" cy="836613"/>
        </p:xfrm>
        <a:graphic>
          <a:graphicData uri="http://schemas.openxmlformats.org/presentationml/2006/ole">
            <mc:AlternateContent xmlns:mc="http://schemas.openxmlformats.org/markup-compatibility/2006">
              <mc:Choice xmlns:v="urn:schemas-microsoft-com:vml" Requires="v">
                <p:oleObj name="Worksheet" showAsIcon="1" r:id="rId4" imgW="954000" imgH="837000" progId="Excel.Sheet.12">
                  <p:embed/>
                </p:oleObj>
              </mc:Choice>
              <mc:Fallback>
                <p:oleObj name="Worksheet" showAsIcon="1" r:id="rId4" imgW="954000" imgH="837000" progId="Excel.Sheet.12">
                  <p:embed/>
                  <p:pic>
                    <p:nvPicPr>
                      <p:cNvPr id="10" name="Oggetto 9">
                        <a:extLst>
                          <a:ext uri="{FF2B5EF4-FFF2-40B4-BE49-F238E27FC236}">
                            <a16:creationId xmlns:a16="http://schemas.microsoft.com/office/drawing/2014/main" id="{42DD9B04-1A8C-9C36-1C29-73C38A751FFB}"/>
                          </a:ext>
                        </a:extLst>
                      </p:cNvPr>
                      <p:cNvPicPr/>
                      <p:nvPr/>
                    </p:nvPicPr>
                    <p:blipFill>
                      <a:blip r:embed="rId5"/>
                      <a:stretch>
                        <a:fillRect/>
                      </a:stretch>
                    </p:blipFill>
                    <p:spPr>
                      <a:xfrm>
                        <a:off x="9904413" y="1558925"/>
                        <a:ext cx="954087" cy="836613"/>
                      </a:xfrm>
                      <a:prstGeom prst="rect">
                        <a:avLst/>
                      </a:prstGeom>
                    </p:spPr>
                  </p:pic>
                </p:oleObj>
              </mc:Fallback>
            </mc:AlternateContent>
          </a:graphicData>
        </a:graphic>
      </p:graphicFrame>
      <p:sp>
        <p:nvSpPr>
          <p:cNvPr id="13" name="Rettangolo 12">
            <a:extLst>
              <a:ext uri="{FF2B5EF4-FFF2-40B4-BE49-F238E27FC236}">
                <a16:creationId xmlns:a16="http://schemas.microsoft.com/office/drawing/2014/main" id="{B4231F68-CDBE-3316-0575-16DBAF2C54A1}"/>
              </a:ext>
            </a:extLst>
          </p:cNvPr>
          <p:cNvSpPr/>
          <p:nvPr/>
        </p:nvSpPr>
        <p:spPr>
          <a:xfrm>
            <a:off x="9542123" y="1947487"/>
            <a:ext cx="1678168" cy="415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solidFill>
                  <a:schemeClr val="tx1"/>
                </a:solidFill>
              </a:rPr>
              <a:t>Template Feedback Gara</a:t>
            </a:r>
          </a:p>
        </p:txBody>
      </p:sp>
      <p:pic>
        <p:nvPicPr>
          <p:cNvPr id="5" name="Immagine 4">
            <a:extLst>
              <a:ext uri="{FF2B5EF4-FFF2-40B4-BE49-F238E27FC236}">
                <a16:creationId xmlns:a16="http://schemas.microsoft.com/office/drawing/2014/main" id="{78D06662-3DCC-F313-7A8F-093618E4C777}"/>
              </a:ext>
            </a:extLst>
          </p:cNvPr>
          <p:cNvPicPr>
            <a:picLocks noChangeAspect="1"/>
          </p:cNvPicPr>
          <p:nvPr/>
        </p:nvPicPr>
        <p:blipFill>
          <a:blip r:embed="rId6"/>
          <a:stretch>
            <a:fillRect/>
          </a:stretch>
        </p:blipFill>
        <p:spPr>
          <a:xfrm>
            <a:off x="484878" y="1405210"/>
            <a:ext cx="5935820" cy="4734334"/>
          </a:xfrm>
          <a:prstGeom prst="rect">
            <a:avLst/>
          </a:prstGeom>
        </p:spPr>
      </p:pic>
      <p:cxnSp>
        <p:nvCxnSpPr>
          <p:cNvPr id="8" name="Connettore 2 7">
            <a:extLst>
              <a:ext uri="{FF2B5EF4-FFF2-40B4-BE49-F238E27FC236}">
                <a16:creationId xmlns:a16="http://schemas.microsoft.com/office/drawing/2014/main" id="{B25AFD69-9A4F-0F6A-45B7-AD2A2606B3BA}"/>
              </a:ext>
            </a:extLst>
          </p:cNvPr>
          <p:cNvCxnSpPr>
            <a:cxnSpLocks/>
            <a:endCxn id="7" idx="1"/>
          </p:cNvCxnSpPr>
          <p:nvPr/>
        </p:nvCxnSpPr>
        <p:spPr>
          <a:xfrm>
            <a:off x="4700036" y="3624331"/>
            <a:ext cx="3365685" cy="1012938"/>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cxnSp>
        <p:nvCxnSpPr>
          <p:cNvPr id="17" name="Connettore 2 16">
            <a:extLst>
              <a:ext uri="{FF2B5EF4-FFF2-40B4-BE49-F238E27FC236}">
                <a16:creationId xmlns:a16="http://schemas.microsoft.com/office/drawing/2014/main" id="{F1BBA1EF-45EA-832E-E225-635D0A4E10C9}"/>
              </a:ext>
            </a:extLst>
          </p:cNvPr>
          <p:cNvCxnSpPr>
            <a:cxnSpLocks/>
            <a:endCxn id="7" idx="1"/>
          </p:cNvCxnSpPr>
          <p:nvPr/>
        </p:nvCxnSpPr>
        <p:spPr>
          <a:xfrm flipV="1">
            <a:off x="4586196" y="4637269"/>
            <a:ext cx="3479525" cy="636308"/>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499812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30197" y="70014"/>
            <a:ext cx="10731605" cy="778099"/>
          </a:xfrm>
        </p:spPr>
        <p:txBody>
          <a:bodyPr/>
          <a:lstStyle/>
          <a:p>
            <a:r>
              <a:rPr lang="it-IT">
                <a:latin typeface="EniTabReg" panose="02000506030000020004" pitchFamily="50" charset="0"/>
              </a:rPr>
              <a:t>DOVE VEDO I FB DI ESECUZIONE OBBLIGATORI CHE DEVO COMPILARE?</a:t>
            </a:r>
            <a:endParaRPr lang="en-US">
              <a:latin typeface="EniTabReg" panose="02000506030000020004" pitchFamily="50" charset="0"/>
            </a:endParaRP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7</a:t>
            </a:fld>
            <a:endParaRPr lang="it-IT"/>
          </a:p>
        </p:txBody>
      </p:sp>
      <p:sp>
        <p:nvSpPr>
          <p:cNvPr id="6" name="Segnaposto contenuto 2">
            <a:extLst>
              <a:ext uri="{FF2B5EF4-FFF2-40B4-BE49-F238E27FC236}">
                <a16:creationId xmlns:a16="http://schemas.microsoft.com/office/drawing/2014/main" id="{BEF13DDD-B9DE-4716-8110-BD011DC7155D}"/>
              </a:ext>
            </a:extLst>
          </p:cNvPr>
          <p:cNvSpPr txBox="1">
            <a:spLocks/>
          </p:cNvSpPr>
          <p:nvPr/>
        </p:nvSpPr>
        <p:spPr>
          <a:xfrm>
            <a:off x="730199" y="933056"/>
            <a:ext cx="11261931" cy="1426739"/>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anose="05000000000000000000" pitchFamily="2" charset="2"/>
              <a:buNone/>
            </a:pPr>
            <a:r>
              <a:rPr lang="en-US" sz="2000" i="0" err="1">
                <a:latin typeface="EniTabReg" panose="02000506030000020004" pitchFamily="50" charset="0"/>
              </a:rPr>
              <a:t>Ciascuna</a:t>
            </a:r>
            <a:r>
              <a:rPr lang="en-US" sz="2000" i="0">
                <a:latin typeface="EniTabReg" panose="02000506030000020004" pitchFamily="50" charset="0"/>
              </a:rPr>
              <a:t> </a:t>
            </a:r>
            <a:r>
              <a:rPr lang="en-US" sz="2000" b="1" i="0" err="1">
                <a:latin typeface="EniTabReg" panose="02000506030000020004" pitchFamily="50" charset="0"/>
              </a:rPr>
              <a:t>Unità</a:t>
            </a:r>
            <a:r>
              <a:rPr lang="en-US" sz="2000" b="1" i="0">
                <a:latin typeface="EniTabReg" panose="02000506030000020004" pitchFamily="50" charset="0"/>
              </a:rPr>
              <a:t> </a:t>
            </a:r>
            <a:r>
              <a:rPr lang="en-US" sz="2000" b="1" i="0" err="1">
                <a:latin typeface="EniTabReg" panose="02000506030000020004" pitchFamily="50" charset="0"/>
              </a:rPr>
              <a:t>Gestore</a:t>
            </a:r>
            <a:r>
              <a:rPr lang="en-US" sz="2000" b="1" i="0">
                <a:latin typeface="EniTabReg" panose="02000506030000020004" pitchFamily="50" charset="0"/>
              </a:rPr>
              <a:t> </a:t>
            </a:r>
            <a:r>
              <a:rPr lang="en-US" sz="2000" i="0">
                <a:latin typeface="EniTabReg" panose="02000506030000020004" pitchFamily="50" charset="0"/>
              </a:rPr>
              <a:t>ha accesso </a:t>
            </a:r>
            <a:r>
              <a:rPr lang="en-US" sz="2000" i="0" err="1">
                <a:latin typeface="EniTabReg" panose="02000506030000020004" pitchFamily="50" charset="0"/>
              </a:rPr>
              <a:t>alla</a:t>
            </a:r>
            <a:r>
              <a:rPr lang="en-US" sz="2000" i="0">
                <a:latin typeface="EniTabReg" panose="02000506030000020004" pitchFamily="50" charset="0"/>
              </a:rPr>
              <a:t> </a:t>
            </a:r>
            <a:r>
              <a:rPr lang="en-US" sz="2000" b="1" i="0" err="1">
                <a:latin typeface="EniTabReg" panose="02000506030000020004" pitchFamily="50" charset="0"/>
              </a:rPr>
              <a:t>lista</a:t>
            </a:r>
            <a:r>
              <a:rPr lang="en-US" sz="2000" b="1" i="0">
                <a:latin typeface="EniTabReg" panose="02000506030000020004" pitchFamily="50" charset="0"/>
              </a:rPr>
              <a:t> </a:t>
            </a:r>
            <a:r>
              <a:rPr lang="en-US" sz="2000" b="1" i="0" err="1">
                <a:latin typeface="EniTabReg" panose="02000506030000020004" pitchFamily="50" charset="0"/>
              </a:rPr>
              <a:t>dei</a:t>
            </a:r>
            <a:r>
              <a:rPr lang="en-US" sz="2000" b="1" i="0">
                <a:latin typeface="EniTabReg" panose="02000506030000020004" pitchFamily="50" charset="0"/>
              </a:rPr>
              <a:t> Contratti </a:t>
            </a:r>
            <a:r>
              <a:rPr lang="en-US" sz="2000" i="0">
                <a:latin typeface="EniTabReg" panose="02000506030000020004" pitchFamily="50" charset="0"/>
              </a:rPr>
              <a:t>in </a:t>
            </a:r>
            <a:r>
              <a:rPr lang="en-US" sz="2000" i="0" err="1">
                <a:latin typeface="EniTabReg" panose="02000506030000020004" pitchFamily="50" charset="0"/>
              </a:rPr>
              <a:t>gestione</a:t>
            </a:r>
            <a:r>
              <a:rPr lang="en-US" sz="2000" i="0">
                <a:latin typeface="EniTabReg" panose="02000506030000020004" pitchFamily="50" charset="0"/>
              </a:rPr>
              <a:t>. La </a:t>
            </a:r>
            <a:r>
              <a:rPr lang="en-US" sz="2000" i="0" err="1">
                <a:latin typeface="EniTabReg" panose="02000506030000020004" pitchFamily="50" charset="0"/>
              </a:rPr>
              <a:t>lista</a:t>
            </a:r>
            <a:r>
              <a:rPr lang="en-US" sz="2000" i="0">
                <a:latin typeface="EniTabReg" panose="02000506030000020004" pitchFamily="50" charset="0"/>
              </a:rPr>
              <a:t> </a:t>
            </a:r>
            <a:r>
              <a:rPr lang="en-US" sz="2000" i="0" err="1">
                <a:latin typeface="EniTabReg" panose="02000506030000020004" pitchFamily="50" charset="0"/>
              </a:rPr>
              <a:t>dei</a:t>
            </a:r>
            <a:r>
              <a:rPr lang="en-US" sz="2000" i="0">
                <a:latin typeface="EniTabReg" panose="02000506030000020004" pitchFamily="50" charset="0"/>
              </a:rPr>
              <a:t> </a:t>
            </a:r>
            <a:r>
              <a:rPr lang="en-US" sz="2000" i="0" err="1">
                <a:latin typeface="EniTabReg" panose="02000506030000020004" pitchFamily="50" charset="0"/>
              </a:rPr>
              <a:t>contratti</a:t>
            </a:r>
            <a:r>
              <a:rPr lang="en-US" sz="2000" i="0">
                <a:latin typeface="EniTabReg" panose="02000506030000020004" pitchFamily="50" charset="0"/>
              </a:rPr>
              <a:t> </a:t>
            </a:r>
            <a:r>
              <a:rPr lang="en-US" sz="2000" i="0" err="1">
                <a:latin typeface="EniTabReg" panose="02000506030000020004" pitchFamily="50" charset="0"/>
              </a:rPr>
              <a:t>permette</a:t>
            </a:r>
            <a:r>
              <a:rPr lang="en-US" sz="2000" i="0">
                <a:latin typeface="EniTabReg" panose="02000506030000020004" pitchFamily="50" charset="0"/>
              </a:rPr>
              <a:t> di</a:t>
            </a:r>
          </a:p>
          <a:p>
            <a:pPr algn="just"/>
            <a:r>
              <a:rPr lang="en-US" sz="2000" i="0" err="1">
                <a:latin typeface="EniTabReg" panose="02000506030000020004" pitchFamily="50" charset="0"/>
              </a:rPr>
              <a:t>avviare</a:t>
            </a:r>
            <a:r>
              <a:rPr lang="en-US" sz="2000" i="0">
                <a:latin typeface="EniTabReg" panose="02000506030000020004" pitchFamily="50" charset="0"/>
              </a:rPr>
              <a:t> la </a:t>
            </a:r>
            <a:r>
              <a:rPr lang="en-US" sz="2000" i="0" err="1">
                <a:latin typeface="EniTabReg" panose="02000506030000020004" pitchFamily="50" charset="0"/>
              </a:rPr>
              <a:t>compilazione</a:t>
            </a:r>
            <a:r>
              <a:rPr lang="en-US" sz="2000" i="0">
                <a:latin typeface="EniTabReg" panose="02000506030000020004" pitchFamily="50" charset="0"/>
              </a:rPr>
              <a:t> del feedback</a:t>
            </a:r>
          </a:p>
          <a:p>
            <a:pPr algn="just"/>
            <a:r>
              <a:rPr lang="en-US" sz="2000" i="0" err="1">
                <a:latin typeface="EniTabReg" panose="02000506030000020004" pitchFamily="50" charset="0"/>
              </a:rPr>
              <a:t>inserire</a:t>
            </a:r>
            <a:r>
              <a:rPr lang="en-US" sz="2000" i="0">
                <a:latin typeface="EniTabReg" panose="02000506030000020004" pitchFamily="50" charset="0"/>
              </a:rPr>
              <a:t> </a:t>
            </a:r>
            <a:r>
              <a:rPr lang="en-US" sz="2000" i="0" err="1">
                <a:latin typeface="EniTabReg" panose="02000506030000020004" pitchFamily="50" charset="0"/>
              </a:rPr>
              <a:t>manualmente</a:t>
            </a:r>
            <a:r>
              <a:rPr lang="en-US" sz="2000" i="0">
                <a:latin typeface="EniTabReg" panose="02000506030000020004" pitchFamily="50" charset="0"/>
              </a:rPr>
              <a:t> un contratto in VMS in </a:t>
            </a:r>
            <a:r>
              <a:rPr lang="en-US" sz="2000" i="0" err="1">
                <a:latin typeface="EniTabReg" panose="02000506030000020004" pitchFamily="50" charset="0"/>
              </a:rPr>
              <a:t>aggiunta</a:t>
            </a:r>
            <a:r>
              <a:rPr lang="en-US" sz="2000" i="0">
                <a:latin typeface="EniTabReg" panose="02000506030000020004" pitchFamily="50" charset="0"/>
              </a:rPr>
              <a:t> a </a:t>
            </a:r>
            <a:r>
              <a:rPr lang="en-US" sz="2000" i="0" err="1">
                <a:latin typeface="EniTabReg" panose="02000506030000020004" pitchFamily="50" charset="0"/>
              </a:rPr>
              <a:t>quelli</a:t>
            </a:r>
            <a:r>
              <a:rPr lang="en-US" sz="2000" i="0">
                <a:latin typeface="EniTabReg" panose="02000506030000020004" pitchFamily="50" charset="0"/>
              </a:rPr>
              <a:t> </a:t>
            </a:r>
            <a:r>
              <a:rPr lang="en-US" sz="2000" i="0" err="1">
                <a:latin typeface="EniTabReg" panose="02000506030000020004" pitchFamily="50" charset="0"/>
              </a:rPr>
              <a:t>ereditati</a:t>
            </a:r>
            <a:r>
              <a:rPr lang="en-US" sz="2000" i="0">
                <a:latin typeface="EniTabReg" panose="02000506030000020004" pitchFamily="50" charset="0"/>
              </a:rPr>
              <a:t> da SIA e GPS</a:t>
            </a:r>
            <a:endParaRPr lang="it-IT" sz="2000">
              <a:solidFill>
                <a:schemeClr val="accent3">
                  <a:lumMod val="50000"/>
                </a:schemeClr>
              </a:solidFill>
              <a:latin typeface="EniTabReg" panose="02000506030000020004" pitchFamily="50" charset="0"/>
            </a:endParaRPr>
          </a:p>
        </p:txBody>
      </p:sp>
      <p:pic>
        <p:nvPicPr>
          <p:cNvPr id="9" name="Immagine 8">
            <a:extLst>
              <a:ext uri="{FF2B5EF4-FFF2-40B4-BE49-F238E27FC236}">
                <a16:creationId xmlns:a16="http://schemas.microsoft.com/office/drawing/2014/main" id="{D2F3A27C-4CC7-4721-A330-850ADA2DB9CA}"/>
              </a:ext>
            </a:extLst>
          </p:cNvPr>
          <p:cNvPicPr>
            <a:picLocks noChangeAspect="1"/>
          </p:cNvPicPr>
          <p:nvPr/>
        </p:nvPicPr>
        <p:blipFill>
          <a:blip r:embed="rId2"/>
          <a:stretch>
            <a:fillRect/>
          </a:stretch>
        </p:blipFill>
        <p:spPr>
          <a:xfrm>
            <a:off x="3052259" y="2666825"/>
            <a:ext cx="6171429" cy="3364286"/>
          </a:xfrm>
          <a:prstGeom prst="rect">
            <a:avLst/>
          </a:prstGeom>
          <a:ln>
            <a:noFill/>
          </a:ln>
          <a:effectLst>
            <a:outerShdw blurRad="292100" dist="139700" dir="2700000" algn="tl" rotWithShape="0">
              <a:srgbClr val="333333">
                <a:alpha val="65000"/>
              </a:srgbClr>
            </a:outerShdw>
          </a:effectLst>
        </p:spPr>
      </p:pic>
      <p:sp>
        <p:nvSpPr>
          <p:cNvPr id="10" name="Rettangolo arrotondato 8">
            <a:extLst>
              <a:ext uri="{FF2B5EF4-FFF2-40B4-BE49-F238E27FC236}">
                <a16:creationId xmlns:a16="http://schemas.microsoft.com/office/drawing/2014/main" id="{0C14F917-E4C7-4DD0-AA55-1DD5435EB93D}"/>
              </a:ext>
            </a:extLst>
          </p:cNvPr>
          <p:cNvSpPr/>
          <p:nvPr/>
        </p:nvSpPr>
        <p:spPr bwMode="auto">
          <a:xfrm>
            <a:off x="4972911" y="4617166"/>
            <a:ext cx="1165062" cy="144016"/>
          </a:xfrm>
          <a:prstGeom prst="roundRect">
            <a:avLst/>
          </a:prstGeom>
          <a:noFill/>
          <a:ln w="28575" cap="flat" cmpd="sng" algn="ctr">
            <a:solidFill>
              <a:srgbClr val="CA0538"/>
            </a:solidFill>
            <a:prstDash val="solid"/>
            <a:round/>
            <a:headEnd type="triangle" w="lg" len="lg"/>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a:spcBef>
                <a:spcPct val="0"/>
              </a:spcBef>
              <a:spcAft>
                <a:spcPct val="0"/>
              </a:spcAft>
            </a:pPr>
            <a:endParaRPr lang="it-IT" sz="2000">
              <a:solidFill>
                <a:schemeClr val="tx2"/>
              </a:solidFill>
              <a:latin typeface="Verdana" pitchFamily="34" charset="0"/>
            </a:endParaRPr>
          </a:p>
        </p:txBody>
      </p:sp>
      <p:grpSp>
        <p:nvGrpSpPr>
          <p:cNvPr id="2" name="Gruppo 1">
            <a:extLst>
              <a:ext uri="{FF2B5EF4-FFF2-40B4-BE49-F238E27FC236}">
                <a16:creationId xmlns:a16="http://schemas.microsoft.com/office/drawing/2014/main" id="{F8B53F05-6E25-40C3-AC42-126CD39DFD95}"/>
              </a:ext>
            </a:extLst>
          </p:cNvPr>
          <p:cNvGrpSpPr/>
          <p:nvPr/>
        </p:nvGrpSpPr>
        <p:grpSpPr>
          <a:xfrm>
            <a:off x="5397097" y="2102280"/>
            <a:ext cx="1928132" cy="390936"/>
            <a:chOff x="5038658" y="2327130"/>
            <a:chExt cx="1928132" cy="390936"/>
          </a:xfrm>
        </p:grpSpPr>
        <p:sp>
          <p:nvSpPr>
            <p:cNvPr id="13" name="Rettangolo 12">
              <a:extLst>
                <a:ext uri="{FF2B5EF4-FFF2-40B4-BE49-F238E27FC236}">
                  <a16:creationId xmlns:a16="http://schemas.microsoft.com/office/drawing/2014/main" id="{08FD9B68-011B-49C5-B111-5A74D4AAAA4F}"/>
                </a:ext>
              </a:extLst>
            </p:cNvPr>
            <p:cNvSpPr/>
            <p:nvPr/>
          </p:nvSpPr>
          <p:spPr>
            <a:xfrm>
              <a:off x="5038658" y="2519072"/>
              <a:ext cx="1928132" cy="1989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1341C104-24F5-4862-ACAB-F090BC5D9DB1}"/>
                </a:ext>
              </a:extLst>
            </p:cNvPr>
            <p:cNvSpPr txBox="1"/>
            <p:nvPr/>
          </p:nvSpPr>
          <p:spPr>
            <a:xfrm>
              <a:off x="5038658" y="2327130"/>
              <a:ext cx="1928132" cy="369332"/>
            </a:xfrm>
            <a:prstGeom prst="rect">
              <a:avLst/>
            </a:prstGeom>
            <a:noFill/>
          </p:spPr>
          <p:txBody>
            <a:bodyPr wrap="square" rtlCol="0">
              <a:spAutoFit/>
            </a:bodyPr>
            <a:lstStyle/>
            <a:p>
              <a:pPr algn="ctr"/>
              <a:r>
                <a:rPr lang="it-IT" b="1"/>
                <a:t>Lista dei Contratti</a:t>
              </a:r>
            </a:p>
          </p:txBody>
        </p:sp>
      </p:grpSp>
      <p:sp>
        <p:nvSpPr>
          <p:cNvPr id="16" name="Rettangolo con angoli arrotondati 15">
            <a:extLst>
              <a:ext uri="{FF2B5EF4-FFF2-40B4-BE49-F238E27FC236}">
                <a16:creationId xmlns:a16="http://schemas.microsoft.com/office/drawing/2014/main" id="{31EC1C2C-8FC2-48BE-B483-4D0D3EF91167}"/>
              </a:ext>
            </a:extLst>
          </p:cNvPr>
          <p:cNvSpPr/>
          <p:nvPr/>
        </p:nvSpPr>
        <p:spPr>
          <a:xfrm>
            <a:off x="2958396" y="2371650"/>
            <a:ext cx="6805534" cy="3925830"/>
          </a:xfrm>
          <a:prstGeom prst="roundRect">
            <a:avLst>
              <a:gd name="adj" fmla="val 395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8" name="Immagine 7">
            <a:extLst>
              <a:ext uri="{FF2B5EF4-FFF2-40B4-BE49-F238E27FC236}">
                <a16:creationId xmlns:a16="http://schemas.microsoft.com/office/drawing/2014/main" id="{9AAA3774-E256-EAEE-0A4C-81BABB9BC7BF}"/>
              </a:ext>
            </a:extLst>
          </p:cNvPr>
          <p:cNvPicPr>
            <a:picLocks noChangeAspect="1"/>
          </p:cNvPicPr>
          <p:nvPr/>
        </p:nvPicPr>
        <p:blipFill>
          <a:blip r:embed="rId2"/>
          <a:stretch>
            <a:fillRect/>
          </a:stretch>
        </p:blipFill>
        <p:spPr>
          <a:xfrm>
            <a:off x="3275449" y="2666825"/>
            <a:ext cx="6171429" cy="336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429690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8C4251-ABA5-AD68-04D6-B7F44FD64454}"/>
              </a:ext>
            </a:extLst>
          </p:cNvPr>
          <p:cNvSpPr>
            <a:spLocks noGrp="1"/>
          </p:cNvSpPr>
          <p:nvPr>
            <p:ph type="title"/>
          </p:nvPr>
        </p:nvSpPr>
        <p:spPr/>
        <p:txBody>
          <a:bodyPr/>
          <a:lstStyle/>
          <a:p>
            <a:r>
              <a:rPr lang="it-IT"/>
              <a:t>QUANDO DEVE ESSERE COMPILATO IL FB DI ESECUZIONE?</a:t>
            </a:r>
          </a:p>
        </p:txBody>
      </p:sp>
      <p:sp>
        <p:nvSpPr>
          <p:cNvPr id="3" name="Segnaposto contenuto 2">
            <a:extLst>
              <a:ext uri="{FF2B5EF4-FFF2-40B4-BE49-F238E27FC236}">
                <a16:creationId xmlns:a16="http://schemas.microsoft.com/office/drawing/2014/main" id="{6AA754DE-D88D-C428-2491-E583030CA537}"/>
              </a:ext>
            </a:extLst>
          </p:cNvPr>
          <p:cNvSpPr>
            <a:spLocks noGrp="1"/>
          </p:cNvSpPr>
          <p:nvPr>
            <p:ph sz="quarter" idx="10"/>
          </p:nvPr>
        </p:nvSpPr>
        <p:spPr>
          <a:xfrm>
            <a:off x="641245" y="1279777"/>
            <a:ext cx="10731605" cy="5077096"/>
          </a:xfrm>
        </p:spPr>
        <p:txBody>
          <a:bodyPr>
            <a:normAutofit/>
          </a:bodyPr>
          <a:lstStyle/>
          <a:p>
            <a:pPr algn="just"/>
            <a:r>
              <a:rPr lang="it-IT"/>
              <a:t>Il feedback di esecuzione è rilevato con frequenza almeno annuale a partire dalla data di inizio validità del contratto, e a scadenza del contratto.</a:t>
            </a:r>
          </a:p>
          <a:p>
            <a:pPr marL="0" indent="0" algn="just">
              <a:buNone/>
            </a:pPr>
            <a:r>
              <a:rPr lang="it-IT"/>
              <a:t>	ES.: un contratto è valido dal 01.01.2022 – il feedback deve essere compilato a 	      gennaio 2023;</a:t>
            </a:r>
          </a:p>
          <a:p>
            <a:pPr algn="just"/>
            <a:r>
              <a:rPr lang="it-IT"/>
              <a:t>Un feedback </a:t>
            </a:r>
            <a:r>
              <a:rPr lang="it-IT" b="1"/>
              <a:t>non obbligatorio </a:t>
            </a:r>
            <a:r>
              <a:rPr lang="it-IT"/>
              <a:t>può essere compilato in qualsiasi momento;</a:t>
            </a:r>
          </a:p>
          <a:p>
            <a:pPr algn="just"/>
            <a:r>
              <a:rPr lang="it-IT"/>
              <a:t>In alcuni casi (es. performance negative), può essere richiesta al gestore una maggiore frequenza nella rilevazione del feedback (es. a fronte di decisioni del Team di valutazione).</a:t>
            </a:r>
          </a:p>
          <a:p>
            <a:pPr marL="0" indent="0" algn="just">
              <a:buNone/>
            </a:pPr>
            <a:endParaRPr lang="it-IT"/>
          </a:p>
          <a:p>
            <a:pPr marL="357188" indent="0" algn="just">
              <a:buNone/>
            </a:pPr>
            <a:r>
              <a:rPr lang="it-IT" sz="1800"/>
              <a:t>N.B. Nel caso di contratti aperti, la scadenza annuale è valida solo se nell’arco dell’anno in cui il contratto è stato utilizzato/sono stati emessi Ordini di Lavoro e/o Ordini di Consegna. Siccome per i FB obbligatori il sistema VMS crea in automatico il FB, in caso di non utilizzo del contratto si prega di segnalare la fattispecie all’</a:t>
            </a:r>
            <a:r>
              <a:rPr lang="it-IT" sz="1800" err="1"/>
              <a:t>mbx</a:t>
            </a:r>
            <a:r>
              <a:rPr lang="it-IT" sz="1800"/>
              <a:t> </a:t>
            </a:r>
            <a:r>
              <a:rPr lang="it-IT" sz="1800" err="1"/>
              <a:t>vendor</a:t>
            </a:r>
            <a:r>
              <a:rPr lang="it-IT" sz="1800"/>
              <a:t> </a:t>
            </a:r>
            <a:r>
              <a:rPr lang="it-IT" sz="1800" err="1"/>
              <a:t>development</a:t>
            </a:r>
            <a:endParaRPr lang="it-IT" sz="1800"/>
          </a:p>
          <a:p>
            <a:pPr marL="0" indent="0" algn="just">
              <a:buNone/>
            </a:pPr>
            <a:endParaRPr lang="it-IT"/>
          </a:p>
        </p:txBody>
      </p:sp>
      <p:sp>
        <p:nvSpPr>
          <p:cNvPr id="4" name="Segnaposto numero diapositiva 3">
            <a:extLst>
              <a:ext uri="{FF2B5EF4-FFF2-40B4-BE49-F238E27FC236}">
                <a16:creationId xmlns:a16="http://schemas.microsoft.com/office/drawing/2014/main" id="{82ACA83A-AAC3-0A3D-ED6A-EDD4CB222B0E}"/>
              </a:ext>
            </a:extLst>
          </p:cNvPr>
          <p:cNvSpPr>
            <a:spLocks noGrp="1"/>
          </p:cNvSpPr>
          <p:nvPr>
            <p:ph type="sldNum" sz="quarter" idx="12"/>
          </p:nvPr>
        </p:nvSpPr>
        <p:spPr/>
        <p:txBody>
          <a:bodyPr/>
          <a:lstStyle/>
          <a:p>
            <a:fld id="{707872E8-939B-41AC-B617-4CE710FB602C}" type="slidenum">
              <a:rPr lang="it-IT" smtClean="0"/>
              <a:pPr/>
              <a:t>8</a:t>
            </a:fld>
            <a:endParaRPr lang="it-IT"/>
          </a:p>
        </p:txBody>
      </p:sp>
    </p:spTree>
    <p:extLst>
      <p:ext uri="{BB962C8B-B14F-4D97-AF65-F5344CB8AC3E}">
        <p14:creationId xmlns:p14="http://schemas.microsoft.com/office/powerpoint/2010/main" val="289370935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9</a:t>
            </a:fld>
            <a:endParaRPr lang="it-IT"/>
          </a:p>
        </p:txBody>
      </p:sp>
      <p:sp>
        <p:nvSpPr>
          <p:cNvPr id="6" name="CasellaDiTesto 5">
            <a:extLst>
              <a:ext uri="{FF2B5EF4-FFF2-40B4-BE49-F238E27FC236}">
                <a16:creationId xmlns:a16="http://schemas.microsoft.com/office/drawing/2014/main" id="{0DDDCA9A-EDA6-4C3F-B516-356D4AF831DC}"/>
              </a:ext>
            </a:extLst>
          </p:cNvPr>
          <p:cNvSpPr txBox="1"/>
          <p:nvPr/>
        </p:nvSpPr>
        <p:spPr>
          <a:xfrm>
            <a:off x="1681341" y="1279711"/>
            <a:ext cx="2681611" cy="1815882"/>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p>
            <a:pPr algn="ctr"/>
            <a:r>
              <a:rPr lang="it-IT" sz="1600">
                <a:latin typeface="EniTabReg" panose="02000506030000020004" pitchFamily="50" charset="0"/>
              </a:rPr>
              <a:t>In corrispondenza delle ricorrenze annuali della data di inizio validità del contratto, VMS invia mail al compilatore per richiedere la compilazione del feedback di esecuzione.</a:t>
            </a:r>
          </a:p>
          <a:p>
            <a:pPr algn="ctr"/>
            <a:r>
              <a:rPr lang="it-IT" sz="1600">
                <a:latin typeface="EniTabReg" panose="02000506030000020004" pitchFamily="50" charset="0"/>
              </a:rPr>
              <a:t>Deadline = 30 gg dalla mail</a:t>
            </a:r>
          </a:p>
        </p:txBody>
      </p:sp>
      <p:sp>
        <p:nvSpPr>
          <p:cNvPr id="9" name="CasellaDiTesto 8">
            <a:extLst>
              <a:ext uri="{FF2B5EF4-FFF2-40B4-BE49-F238E27FC236}">
                <a16:creationId xmlns:a16="http://schemas.microsoft.com/office/drawing/2014/main" id="{2D092FF2-0C4E-4471-8C8A-6998C6F84E38}"/>
              </a:ext>
            </a:extLst>
          </p:cNvPr>
          <p:cNvSpPr txBox="1"/>
          <p:nvPr/>
        </p:nvSpPr>
        <p:spPr>
          <a:xfrm>
            <a:off x="4791342" y="1279711"/>
            <a:ext cx="2413416" cy="1323439"/>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ctr"/>
            <a:r>
              <a:rPr lang="it-IT">
                <a:latin typeface="EniTabReg" panose="02000506030000020004" pitchFamily="50" charset="0"/>
              </a:rPr>
              <a:t>Il compilatore, che monitora le performance del fornitore, compila il modulo di feedback di esecuzione in VMS</a:t>
            </a:r>
          </a:p>
        </p:txBody>
      </p:sp>
      <p:grpSp>
        <p:nvGrpSpPr>
          <p:cNvPr id="10" name="Gruppo 9">
            <a:extLst>
              <a:ext uri="{FF2B5EF4-FFF2-40B4-BE49-F238E27FC236}">
                <a16:creationId xmlns:a16="http://schemas.microsoft.com/office/drawing/2014/main" id="{03312B6D-FD69-426E-9C42-CBF17FDB6FE7}"/>
              </a:ext>
            </a:extLst>
          </p:cNvPr>
          <p:cNvGrpSpPr/>
          <p:nvPr/>
        </p:nvGrpSpPr>
        <p:grpSpPr>
          <a:xfrm>
            <a:off x="2058081" y="805561"/>
            <a:ext cx="1928132" cy="400110"/>
            <a:chOff x="1872343" y="2287436"/>
            <a:chExt cx="1928132" cy="400110"/>
          </a:xfrm>
        </p:grpSpPr>
        <p:sp>
          <p:nvSpPr>
            <p:cNvPr id="11" name="Rettangolo 10">
              <a:extLst>
                <a:ext uri="{FF2B5EF4-FFF2-40B4-BE49-F238E27FC236}">
                  <a16:creationId xmlns:a16="http://schemas.microsoft.com/office/drawing/2014/main" id="{8AAC7F04-1199-40B4-BCC6-A73F5F363C59}"/>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2" name="CasellaDiTesto 11">
              <a:extLst>
                <a:ext uri="{FF2B5EF4-FFF2-40B4-BE49-F238E27FC236}">
                  <a16:creationId xmlns:a16="http://schemas.microsoft.com/office/drawing/2014/main" id="{6B8EBDB8-BCAC-430A-86A2-8D579FF07E48}"/>
                </a:ext>
              </a:extLst>
            </p:cNvPr>
            <p:cNvSpPr txBox="1"/>
            <p:nvPr/>
          </p:nvSpPr>
          <p:spPr>
            <a:xfrm>
              <a:off x="1872343" y="2287436"/>
              <a:ext cx="1928132" cy="400110"/>
            </a:xfrm>
            <a:prstGeom prst="rect">
              <a:avLst/>
            </a:prstGeom>
            <a:noFill/>
          </p:spPr>
          <p:txBody>
            <a:bodyPr wrap="square" rtlCol="0">
              <a:spAutoFit/>
            </a:bodyPr>
            <a:lstStyle/>
            <a:p>
              <a:pPr algn="ctr"/>
              <a:r>
                <a:rPr lang="it-IT" sz="2000" b="1">
                  <a:latin typeface="EniTabReg" panose="02000506030000020004" pitchFamily="50" charset="0"/>
                </a:rPr>
                <a:t>Sistema VMS</a:t>
              </a:r>
            </a:p>
          </p:txBody>
        </p:sp>
      </p:grpSp>
      <p:grpSp>
        <p:nvGrpSpPr>
          <p:cNvPr id="13" name="Gruppo 12">
            <a:extLst>
              <a:ext uri="{FF2B5EF4-FFF2-40B4-BE49-F238E27FC236}">
                <a16:creationId xmlns:a16="http://schemas.microsoft.com/office/drawing/2014/main" id="{56F33989-0848-4946-828B-CD976391D411}"/>
              </a:ext>
            </a:extLst>
          </p:cNvPr>
          <p:cNvGrpSpPr/>
          <p:nvPr/>
        </p:nvGrpSpPr>
        <p:grpSpPr>
          <a:xfrm>
            <a:off x="5058611" y="811540"/>
            <a:ext cx="1928132" cy="400110"/>
            <a:chOff x="1872343" y="2287436"/>
            <a:chExt cx="1928132" cy="400110"/>
          </a:xfrm>
        </p:grpSpPr>
        <p:sp>
          <p:nvSpPr>
            <p:cNvPr id="14" name="Rettangolo 13">
              <a:extLst>
                <a:ext uri="{FF2B5EF4-FFF2-40B4-BE49-F238E27FC236}">
                  <a16:creationId xmlns:a16="http://schemas.microsoft.com/office/drawing/2014/main" id="{263AD41D-6FED-4DD1-90DB-CACE353641D3}"/>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5" name="CasellaDiTesto 14">
              <a:extLst>
                <a:ext uri="{FF2B5EF4-FFF2-40B4-BE49-F238E27FC236}">
                  <a16:creationId xmlns:a16="http://schemas.microsoft.com/office/drawing/2014/main" id="{70B6F76F-5884-46D5-8A62-6E682C65B406}"/>
                </a:ext>
              </a:extLst>
            </p:cNvPr>
            <p:cNvSpPr txBox="1"/>
            <p:nvPr/>
          </p:nvSpPr>
          <p:spPr>
            <a:xfrm>
              <a:off x="1872343" y="2287436"/>
              <a:ext cx="1928132" cy="400110"/>
            </a:xfrm>
            <a:prstGeom prst="rect">
              <a:avLst/>
            </a:prstGeom>
            <a:noFill/>
          </p:spPr>
          <p:txBody>
            <a:bodyPr wrap="square" rtlCol="0">
              <a:spAutoFit/>
            </a:bodyPr>
            <a:lstStyle/>
            <a:p>
              <a:pPr algn="ctr"/>
              <a:r>
                <a:rPr lang="it-IT" sz="2000" b="1">
                  <a:latin typeface="EniTabReg" panose="02000506030000020004" pitchFamily="50" charset="0"/>
                </a:rPr>
                <a:t>Compilatore</a:t>
              </a:r>
            </a:p>
          </p:txBody>
        </p:sp>
      </p:grpSp>
      <p:grpSp>
        <p:nvGrpSpPr>
          <p:cNvPr id="16" name="Gruppo 15">
            <a:extLst>
              <a:ext uri="{FF2B5EF4-FFF2-40B4-BE49-F238E27FC236}">
                <a16:creationId xmlns:a16="http://schemas.microsoft.com/office/drawing/2014/main" id="{00AEEB9F-C7D0-4BE4-840D-FCB81C0DF355}"/>
              </a:ext>
            </a:extLst>
          </p:cNvPr>
          <p:cNvGrpSpPr/>
          <p:nvPr/>
        </p:nvGrpSpPr>
        <p:grpSpPr>
          <a:xfrm>
            <a:off x="1925082" y="4763608"/>
            <a:ext cx="2194128" cy="400110"/>
            <a:chOff x="1872343" y="2287436"/>
            <a:chExt cx="1928132" cy="400110"/>
          </a:xfrm>
        </p:grpSpPr>
        <p:sp>
          <p:nvSpPr>
            <p:cNvPr id="17" name="Rettangolo 16">
              <a:extLst>
                <a:ext uri="{FF2B5EF4-FFF2-40B4-BE49-F238E27FC236}">
                  <a16:creationId xmlns:a16="http://schemas.microsoft.com/office/drawing/2014/main" id="{513AFB7B-C80D-4307-835D-B3CAD71FBBA3}"/>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8" name="CasellaDiTesto 17">
              <a:extLst>
                <a:ext uri="{FF2B5EF4-FFF2-40B4-BE49-F238E27FC236}">
                  <a16:creationId xmlns:a16="http://schemas.microsoft.com/office/drawing/2014/main" id="{753231E9-2D10-4583-A1E7-436471FAD479}"/>
                </a:ext>
              </a:extLst>
            </p:cNvPr>
            <p:cNvSpPr txBox="1"/>
            <p:nvPr/>
          </p:nvSpPr>
          <p:spPr>
            <a:xfrm>
              <a:off x="1872343" y="2287436"/>
              <a:ext cx="1928132" cy="400110"/>
            </a:xfrm>
            <a:prstGeom prst="rect">
              <a:avLst/>
            </a:prstGeom>
            <a:noFill/>
          </p:spPr>
          <p:txBody>
            <a:bodyPr wrap="square" rtlCol="0">
              <a:spAutoFit/>
            </a:bodyPr>
            <a:lstStyle/>
            <a:p>
              <a:pPr algn="ctr"/>
              <a:r>
                <a:rPr lang="it-IT" sz="2000" b="1">
                  <a:latin typeface="EniTabReg" panose="02000506030000020004" pitchFamily="50" charset="0"/>
                </a:rPr>
                <a:t>VEMAD-A</a:t>
              </a:r>
            </a:p>
          </p:txBody>
        </p:sp>
      </p:grpSp>
      <p:cxnSp>
        <p:nvCxnSpPr>
          <p:cNvPr id="19" name="Connettore 2 18">
            <a:extLst>
              <a:ext uri="{FF2B5EF4-FFF2-40B4-BE49-F238E27FC236}">
                <a16:creationId xmlns:a16="http://schemas.microsoft.com/office/drawing/2014/main" id="{39C9EFC2-09B0-4A34-ACA1-750267BB4F9C}"/>
              </a:ext>
            </a:extLst>
          </p:cNvPr>
          <p:cNvCxnSpPr/>
          <p:nvPr/>
        </p:nvCxnSpPr>
        <p:spPr>
          <a:xfrm>
            <a:off x="4362952" y="1564396"/>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nettore 2 19">
            <a:extLst>
              <a:ext uri="{FF2B5EF4-FFF2-40B4-BE49-F238E27FC236}">
                <a16:creationId xmlns:a16="http://schemas.microsoft.com/office/drawing/2014/main" id="{48F6A51A-48EB-4FFB-BBF7-0E77ED815B07}"/>
              </a:ext>
            </a:extLst>
          </p:cNvPr>
          <p:cNvCxnSpPr>
            <a:cxnSpLocks/>
          </p:cNvCxnSpPr>
          <p:nvPr/>
        </p:nvCxnSpPr>
        <p:spPr>
          <a:xfrm rot="5400000">
            <a:off x="5790172" y="2881398"/>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Connettore 2 20">
            <a:extLst>
              <a:ext uri="{FF2B5EF4-FFF2-40B4-BE49-F238E27FC236}">
                <a16:creationId xmlns:a16="http://schemas.microsoft.com/office/drawing/2014/main" id="{70620FBA-305E-46B1-B977-258B5EF37489}"/>
              </a:ext>
            </a:extLst>
          </p:cNvPr>
          <p:cNvCxnSpPr>
            <a:cxnSpLocks/>
          </p:cNvCxnSpPr>
          <p:nvPr/>
        </p:nvCxnSpPr>
        <p:spPr>
          <a:xfrm rot="16200000" flipV="1">
            <a:off x="6045518" y="2896885"/>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2" name="CasellaDiTesto 21">
            <a:extLst>
              <a:ext uri="{FF2B5EF4-FFF2-40B4-BE49-F238E27FC236}">
                <a16:creationId xmlns:a16="http://schemas.microsoft.com/office/drawing/2014/main" id="{CF79E6EE-964C-4AC1-9180-F82740A9C110}"/>
              </a:ext>
            </a:extLst>
          </p:cNvPr>
          <p:cNvSpPr txBox="1"/>
          <p:nvPr/>
        </p:nvSpPr>
        <p:spPr>
          <a:xfrm>
            <a:off x="4470049" y="1256620"/>
            <a:ext cx="230837" cy="369332"/>
          </a:xfrm>
          <a:prstGeom prst="rect">
            <a:avLst/>
          </a:prstGeom>
          <a:noFill/>
        </p:spPr>
        <p:txBody>
          <a:bodyPr wrap="square" rtlCol="0">
            <a:spAutoFit/>
          </a:bodyPr>
          <a:lstStyle/>
          <a:p>
            <a:pPr algn="ctr"/>
            <a:r>
              <a:rPr lang="it-IT" b="1">
                <a:solidFill>
                  <a:srgbClr val="C00000"/>
                </a:solidFill>
              </a:rPr>
              <a:t>1</a:t>
            </a:r>
          </a:p>
        </p:txBody>
      </p:sp>
      <p:sp>
        <p:nvSpPr>
          <p:cNvPr id="23" name="CasellaDiTesto 22">
            <a:extLst>
              <a:ext uri="{FF2B5EF4-FFF2-40B4-BE49-F238E27FC236}">
                <a16:creationId xmlns:a16="http://schemas.microsoft.com/office/drawing/2014/main" id="{2D20FD9C-F936-4E0E-9915-19B200DFBAE4}"/>
              </a:ext>
            </a:extLst>
          </p:cNvPr>
          <p:cNvSpPr txBox="1"/>
          <p:nvPr/>
        </p:nvSpPr>
        <p:spPr>
          <a:xfrm>
            <a:off x="5761276" y="2682690"/>
            <a:ext cx="230837" cy="369332"/>
          </a:xfrm>
          <a:prstGeom prst="rect">
            <a:avLst/>
          </a:prstGeom>
          <a:noFill/>
        </p:spPr>
        <p:txBody>
          <a:bodyPr wrap="square" rtlCol="0">
            <a:spAutoFit/>
          </a:bodyPr>
          <a:lstStyle/>
          <a:p>
            <a:pPr algn="ctr"/>
            <a:r>
              <a:rPr lang="it-IT" b="1">
                <a:solidFill>
                  <a:srgbClr val="C00000"/>
                </a:solidFill>
              </a:rPr>
              <a:t>2</a:t>
            </a:r>
          </a:p>
        </p:txBody>
      </p:sp>
      <p:sp>
        <p:nvSpPr>
          <p:cNvPr id="24" name="CasellaDiTesto 23">
            <a:extLst>
              <a:ext uri="{FF2B5EF4-FFF2-40B4-BE49-F238E27FC236}">
                <a16:creationId xmlns:a16="http://schemas.microsoft.com/office/drawing/2014/main" id="{2AA344BB-C53F-4CF6-AFF1-2A9908D4CB9D}"/>
              </a:ext>
            </a:extLst>
          </p:cNvPr>
          <p:cNvSpPr txBox="1"/>
          <p:nvPr/>
        </p:nvSpPr>
        <p:spPr>
          <a:xfrm>
            <a:off x="6036622" y="2682239"/>
            <a:ext cx="230837" cy="369332"/>
          </a:xfrm>
          <a:prstGeom prst="rect">
            <a:avLst/>
          </a:prstGeom>
          <a:noFill/>
        </p:spPr>
        <p:txBody>
          <a:bodyPr wrap="square" rtlCol="0">
            <a:spAutoFit/>
          </a:bodyPr>
          <a:lstStyle/>
          <a:p>
            <a:pPr algn="ctr"/>
            <a:r>
              <a:rPr lang="it-IT" b="1">
                <a:solidFill>
                  <a:srgbClr val="C00000"/>
                </a:solidFill>
              </a:rPr>
              <a:t>3</a:t>
            </a:r>
          </a:p>
        </p:txBody>
      </p:sp>
      <p:grpSp>
        <p:nvGrpSpPr>
          <p:cNvPr id="25" name="Gruppo 24">
            <a:extLst>
              <a:ext uri="{FF2B5EF4-FFF2-40B4-BE49-F238E27FC236}">
                <a16:creationId xmlns:a16="http://schemas.microsoft.com/office/drawing/2014/main" id="{2A11DEC1-0EAA-48FE-AA0C-1F92F3124AB8}"/>
              </a:ext>
            </a:extLst>
          </p:cNvPr>
          <p:cNvGrpSpPr/>
          <p:nvPr/>
        </p:nvGrpSpPr>
        <p:grpSpPr>
          <a:xfrm>
            <a:off x="7914362" y="831129"/>
            <a:ext cx="1928132" cy="400110"/>
            <a:chOff x="1872343" y="2287436"/>
            <a:chExt cx="1928132" cy="400110"/>
          </a:xfrm>
        </p:grpSpPr>
        <p:sp>
          <p:nvSpPr>
            <p:cNvPr id="26" name="Rettangolo 25">
              <a:extLst>
                <a:ext uri="{FF2B5EF4-FFF2-40B4-BE49-F238E27FC236}">
                  <a16:creationId xmlns:a16="http://schemas.microsoft.com/office/drawing/2014/main" id="{538C3653-7A13-414D-9B8F-A4316448DFF8}"/>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27" name="CasellaDiTesto 26">
              <a:extLst>
                <a:ext uri="{FF2B5EF4-FFF2-40B4-BE49-F238E27FC236}">
                  <a16:creationId xmlns:a16="http://schemas.microsoft.com/office/drawing/2014/main" id="{9F1CDE53-7D83-49C4-8E40-138E42C4F2C1}"/>
                </a:ext>
              </a:extLst>
            </p:cNvPr>
            <p:cNvSpPr txBox="1"/>
            <p:nvPr/>
          </p:nvSpPr>
          <p:spPr>
            <a:xfrm>
              <a:off x="1872343" y="2287436"/>
              <a:ext cx="1928132" cy="400110"/>
            </a:xfrm>
            <a:prstGeom prst="rect">
              <a:avLst/>
            </a:prstGeom>
            <a:noFill/>
          </p:spPr>
          <p:txBody>
            <a:bodyPr wrap="square" rtlCol="0">
              <a:spAutoFit/>
            </a:bodyPr>
            <a:lstStyle/>
            <a:p>
              <a:pPr algn="ctr"/>
              <a:r>
                <a:rPr lang="it-IT" sz="2000" b="1">
                  <a:latin typeface="EniTabReg" panose="02000506030000020004" pitchFamily="50" charset="0"/>
                </a:rPr>
                <a:t>Gestore</a:t>
              </a:r>
            </a:p>
          </p:txBody>
        </p:sp>
      </p:grpSp>
      <p:sp>
        <p:nvSpPr>
          <p:cNvPr id="28" name="CasellaDiTesto 27">
            <a:extLst>
              <a:ext uri="{FF2B5EF4-FFF2-40B4-BE49-F238E27FC236}">
                <a16:creationId xmlns:a16="http://schemas.microsoft.com/office/drawing/2014/main" id="{36781A89-D210-4B72-9691-C2EA8D0AF15A}"/>
              </a:ext>
            </a:extLst>
          </p:cNvPr>
          <p:cNvSpPr txBox="1"/>
          <p:nvPr/>
        </p:nvSpPr>
        <p:spPr>
          <a:xfrm>
            <a:off x="7357534" y="1231239"/>
            <a:ext cx="230837" cy="369332"/>
          </a:xfrm>
          <a:prstGeom prst="rect">
            <a:avLst/>
          </a:prstGeom>
          <a:noFill/>
        </p:spPr>
        <p:txBody>
          <a:bodyPr wrap="square" rtlCol="0">
            <a:spAutoFit/>
          </a:bodyPr>
          <a:lstStyle/>
          <a:p>
            <a:pPr algn="ctr"/>
            <a:r>
              <a:rPr lang="it-IT" b="1">
                <a:solidFill>
                  <a:srgbClr val="C00000"/>
                </a:solidFill>
              </a:rPr>
              <a:t>4</a:t>
            </a:r>
          </a:p>
        </p:txBody>
      </p:sp>
      <p:cxnSp>
        <p:nvCxnSpPr>
          <p:cNvPr id="29" name="Connettore 2 28">
            <a:extLst>
              <a:ext uri="{FF2B5EF4-FFF2-40B4-BE49-F238E27FC236}">
                <a16:creationId xmlns:a16="http://schemas.microsoft.com/office/drawing/2014/main" id="{A2B1AC17-9760-4AC9-9CD2-FE56D7550641}"/>
              </a:ext>
            </a:extLst>
          </p:cNvPr>
          <p:cNvCxnSpPr/>
          <p:nvPr/>
        </p:nvCxnSpPr>
        <p:spPr>
          <a:xfrm>
            <a:off x="7289703" y="1564396"/>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0" name="CasellaDiTesto 29">
            <a:extLst>
              <a:ext uri="{FF2B5EF4-FFF2-40B4-BE49-F238E27FC236}">
                <a16:creationId xmlns:a16="http://schemas.microsoft.com/office/drawing/2014/main" id="{44DB15D5-7E2E-41FF-A585-4DD46A1B7781}"/>
              </a:ext>
            </a:extLst>
          </p:cNvPr>
          <p:cNvSpPr txBox="1"/>
          <p:nvPr/>
        </p:nvSpPr>
        <p:spPr>
          <a:xfrm>
            <a:off x="7743432" y="1283834"/>
            <a:ext cx="2269992" cy="1077218"/>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ctr"/>
            <a:r>
              <a:rPr lang="it-IT">
                <a:latin typeface="EniTabReg" panose="02000506030000020004" pitchFamily="50" charset="0"/>
              </a:rPr>
              <a:t>Il Gestore del contratto approva il </a:t>
            </a:r>
            <a:r>
              <a:rPr lang="it-IT" i="1">
                <a:latin typeface="EniTabReg" panose="02000506030000020004" pitchFamily="50" charset="0"/>
              </a:rPr>
              <a:t>feedback </a:t>
            </a:r>
            <a:r>
              <a:rPr lang="it-IT">
                <a:latin typeface="EniTabReg" panose="02000506030000020004" pitchFamily="50" charset="0"/>
              </a:rPr>
              <a:t>e ne gestisce la notifica al fornitore</a:t>
            </a:r>
          </a:p>
        </p:txBody>
      </p:sp>
      <p:grpSp>
        <p:nvGrpSpPr>
          <p:cNvPr id="31" name="Gruppo 30">
            <a:extLst>
              <a:ext uri="{FF2B5EF4-FFF2-40B4-BE49-F238E27FC236}">
                <a16:creationId xmlns:a16="http://schemas.microsoft.com/office/drawing/2014/main" id="{0C484BE8-8520-4EC3-81F1-C6E9B601FADE}"/>
              </a:ext>
            </a:extLst>
          </p:cNvPr>
          <p:cNvGrpSpPr/>
          <p:nvPr/>
        </p:nvGrpSpPr>
        <p:grpSpPr>
          <a:xfrm>
            <a:off x="4895049" y="3095593"/>
            <a:ext cx="2194128" cy="400110"/>
            <a:chOff x="1872343" y="2287436"/>
            <a:chExt cx="1928132" cy="400110"/>
          </a:xfrm>
        </p:grpSpPr>
        <p:sp>
          <p:nvSpPr>
            <p:cNvPr id="32" name="Rettangolo 31">
              <a:extLst>
                <a:ext uri="{FF2B5EF4-FFF2-40B4-BE49-F238E27FC236}">
                  <a16:creationId xmlns:a16="http://schemas.microsoft.com/office/drawing/2014/main" id="{730F2C75-335F-40AA-B325-9CDDB16203F2}"/>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33" name="CasellaDiTesto 32">
              <a:extLst>
                <a:ext uri="{FF2B5EF4-FFF2-40B4-BE49-F238E27FC236}">
                  <a16:creationId xmlns:a16="http://schemas.microsoft.com/office/drawing/2014/main" id="{3B1613F2-1BCA-4580-99D7-4D10DD067339}"/>
                </a:ext>
              </a:extLst>
            </p:cNvPr>
            <p:cNvSpPr txBox="1"/>
            <p:nvPr/>
          </p:nvSpPr>
          <p:spPr>
            <a:xfrm>
              <a:off x="1872343" y="2287436"/>
              <a:ext cx="1928132" cy="400110"/>
            </a:xfrm>
            <a:prstGeom prst="rect">
              <a:avLst/>
            </a:prstGeom>
            <a:noFill/>
          </p:spPr>
          <p:txBody>
            <a:bodyPr wrap="square" rtlCol="0">
              <a:spAutoFit/>
            </a:bodyPr>
            <a:lstStyle/>
            <a:p>
              <a:pPr algn="ctr"/>
              <a:r>
                <a:rPr lang="it-IT" sz="2000" b="1">
                  <a:latin typeface="EniTabReg" panose="02000506030000020004" pitchFamily="50" charset="0"/>
                </a:rPr>
                <a:t>Ref. HSE di Sito</a:t>
              </a:r>
            </a:p>
          </p:txBody>
        </p:sp>
      </p:grpSp>
      <p:sp>
        <p:nvSpPr>
          <p:cNvPr id="34" name="CasellaDiTesto 33">
            <a:extLst>
              <a:ext uri="{FF2B5EF4-FFF2-40B4-BE49-F238E27FC236}">
                <a16:creationId xmlns:a16="http://schemas.microsoft.com/office/drawing/2014/main" id="{C4798A4D-A137-4B60-AB8B-99716F264BD3}"/>
              </a:ext>
            </a:extLst>
          </p:cNvPr>
          <p:cNvSpPr txBox="1"/>
          <p:nvPr/>
        </p:nvSpPr>
        <p:spPr>
          <a:xfrm>
            <a:off x="4667607" y="3561310"/>
            <a:ext cx="2836291" cy="830997"/>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ctr"/>
            <a:r>
              <a:rPr lang="it-IT">
                <a:latin typeface="EniTabReg" panose="02000506030000020004" pitchFamily="50" charset="0"/>
              </a:rPr>
              <a:t>Monitora e valuta il fornitore sugli aspetti HSE e compila la sezione HSE del feedback</a:t>
            </a:r>
          </a:p>
        </p:txBody>
      </p:sp>
      <p:cxnSp>
        <p:nvCxnSpPr>
          <p:cNvPr id="35" name="Connettore 2 34">
            <a:extLst>
              <a:ext uri="{FF2B5EF4-FFF2-40B4-BE49-F238E27FC236}">
                <a16:creationId xmlns:a16="http://schemas.microsoft.com/office/drawing/2014/main" id="{AAB88BCD-605D-4764-B717-3A3CEDD437BA}"/>
              </a:ext>
            </a:extLst>
          </p:cNvPr>
          <p:cNvCxnSpPr>
            <a:cxnSpLocks/>
          </p:cNvCxnSpPr>
          <p:nvPr/>
        </p:nvCxnSpPr>
        <p:spPr>
          <a:xfrm flipH="1">
            <a:off x="8878428" y="2557036"/>
            <a:ext cx="1" cy="2038872"/>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6" name="CasellaDiTesto 35">
            <a:extLst>
              <a:ext uri="{FF2B5EF4-FFF2-40B4-BE49-F238E27FC236}">
                <a16:creationId xmlns:a16="http://schemas.microsoft.com/office/drawing/2014/main" id="{8144A52C-E66D-4316-8E7C-15743A908584}"/>
              </a:ext>
            </a:extLst>
          </p:cNvPr>
          <p:cNvSpPr txBox="1"/>
          <p:nvPr/>
        </p:nvSpPr>
        <p:spPr>
          <a:xfrm>
            <a:off x="8584953" y="3666277"/>
            <a:ext cx="230837" cy="369332"/>
          </a:xfrm>
          <a:prstGeom prst="rect">
            <a:avLst/>
          </a:prstGeom>
          <a:noFill/>
        </p:spPr>
        <p:txBody>
          <a:bodyPr wrap="square" rtlCol="0">
            <a:spAutoFit/>
          </a:bodyPr>
          <a:lstStyle/>
          <a:p>
            <a:pPr algn="ctr"/>
            <a:r>
              <a:rPr lang="it-IT" b="1">
                <a:solidFill>
                  <a:srgbClr val="C00000"/>
                </a:solidFill>
              </a:rPr>
              <a:t>5</a:t>
            </a:r>
          </a:p>
        </p:txBody>
      </p:sp>
      <p:cxnSp>
        <p:nvCxnSpPr>
          <p:cNvPr id="37" name="Connettore 2 36">
            <a:extLst>
              <a:ext uri="{FF2B5EF4-FFF2-40B4-BE49-F238E27FC236}">
                <a16:creationId xmlns:a16="http://schemas.microsoft.com/office/drawing/2014/main" id="{D8B0DCB7-BCCF-49D1-938A-D0D0C19AE9EA}"/>
              </a:ext>
            </a:extLst>
          </p:cNvPr>
          <p:cNvCxnSpPr>
            <a:cxnSpLocks/>
          </p:cNvCxnSpPr>
          <p:nvPr/>
        </p:nvCxnSpPr>
        <p:spPr>
          <a:xfrm flipH="1">
            <a:off x="3732551" y="4616546"/>
            <a:ext cx="5145877"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8" name="CasellaDiTesto 37">
            <a:extLst>
              <a:ext uri="{FF2B5EF4-FFF2-40B4-BE49-F238E27FC236}">
                <a16:creationId xmlns:a16="http://schemas.microsoft.com/office/drawing/2014/main" id="{BFD28BBC-A19E-4ACD-87E8-57C5102A0873}"/>
              </a:ext>
            </a:extLst>
          </p:cNvPr>
          <p:cNvSpPr txBox="1"/>
          <p:nvPr/>
        </p:nvSpPr>
        <p:spPr>
          <a:xfrm>
            <a:off x="1633759" y="5220262"/>
            <a:ext cx="3157584" cy="1077218"/>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ctr"/>
            <a:r>
              <a:rPr lang="it-IT">
                <a:latin typeface="EniTabReg" panose="02000506030000020004" pitchFamily="50" charset="0"/>
              </a:rPr>
              <a:t>Analisi trimestrale dei feedback con punteggio sotto-soglia ed eventuale gestione nel Team di Valutazione illeciti/inadempimenti</a:t>
            </a:r>
          </a:p>
        </p:txBody>
      </p:sp>
      <p:cxnSp>
        <p:nvCxnSpPr>
          <p:cNvPr id="39" name="Connettore 2 38">
            <a:extLst>
              <a:ext uri="{FF2B5EF4-FFF2-40B4-BE49-F238E27FC236}">
                <a16:creationId xmlns:a16="http://schemas.microsoft.com/office/drawing/2014/main" id="{7D8EFF2B-60BB-42C8-A56D-52AB7D91E08F}"/>
              </a:ext>
            </a:extLst>
          </p:cNvPr>
          <p:cNvCxnSpPr>
            <a:cxnSpLocks/>
          </p:cNvCxnSpPr>
          <p:nvPr/>
        </p:nvCxnSpPr>
        <p:spPr>
          <a:xfrm flipV="1">
            <a:off x="3728874" y="3181297"/>
            <a:ext cx="3677" cy="1425205"/>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0" name="CasellaDiTesto 39">
            <a:extLst>
              <a:ext uri="{FF2B5EF4-FFF2-40B4-BE49-F238E27FC236}">
                <a16:creationId xmlns:a16="http://schemas.microsoft.com/office/drawing/2014/main" id="{DBF0C052-1641-4F5F-B585-DFB16DABD249}"/>
              </a:ext>
            </a:extLst>
          </p:cNvPr>
          <p:cNvSpPr txBox="1"/>
          <p:nvPr/>
        </p:nvSpPr>
        <p:spPr>
          <a:xfrm>
            <a:off x="3439076" y="3690828"/>
            <a:ext cx="230837" cy="369332"/>
          </a:xfrm>
          <a:prstGeom prst="rect">
            <a:avLst/>
          </a:prstGeom>
          <a:noFill/>
        </p:spPr>
        <p:txBody>
          <a:bodyPr wrap="square" rtlCol="0">
            <a:spAutoFit/>
          </a:bodyPr>
          <a:lstStyle/>
          <a:p>
            <a:pPr algn="ctr"/>
            <a:r>
              <a:rPr lang="it-IT" b="1">
                <a:solidFill>
                  <a:srgbClr val="C00000"/>
                </a:solidFill>
              </a:rPr>
              <a:t>5</a:t>
            </a:r>
          </a:p>
        </p:txBody>
      </p:sp>
      <p:cxnSp>
        <p:nvCxnSpPr>
          <p:cNvPr id="41" name="Connettore 2 40">
            <a:extLst>
              <a:ext uri="{FF2B5EF4-FFF2-40B4-BE49-F238E27FC236}">
                <a16:creationId xmlns:a16="http://schemas.microsoft.com/office/drawing/2014/main" id="{F9EAB3F0-7CD0-48FE-9124-30DEB786E705}"/>
              </a:ext>
            </a:extLst>
          </p:cNvPr>
          <p:cNvCxnSpPr>
            <a:cxnSpLocks/>
          </p:cNvCxnSpPr>
          <p:nvPr/>
        </p:nvCxnSpPr>
        <p:spPr>
          <a:xfrm flipH="1">
            <a:off x="2504020" y="3194239"/>
            <a:ext cx="1" cy="1569369"/>
          </a:xfrm>
          <a:prstGeom prst="straightConnector1">
            <a:avLst/>
          </a:prstGeom>
          <a:ln>
            <a:solidFill>
              <a:srgbClr val="C00000"/>
            </a:solidFill>
            <a:prstDash val="dash"/>
            <a:tailEnd type="triangle"/>
          </a:ln>
        </p:spPr>
        <p:style>
          <a:lnRef idx="1">
            <a:schemeClr val="accent2"/>
          </a:lnRef>
          <a:fillRef idx="0">
            <a:schemeClr val="accent2"/>
          </a:fillRef>
          <a:effectRef idx="0">
            <a:schemeClr val="accent2"/>
          </a:effectRef>
          <a:fontRef idx="minor">
            <a:schemeClr val="tx1"/>
          </a:fontRef>
        </p:style>
      </p:cxnSp>
      <p:sp>
        <p:nvSpPr>
          <p:cNvPr id="42" name="CasellaDiTesto 41">
            <a:extLst>
              <a:ext uri="{FF2B5EF4-FFF2-40B4-BE49-F238E27FC236}">
                <a16:creationId xmlns:a16="http://schemas.microsoft.com/office/drawing/2014/main" id="{DD6D0590-E751-49C2-AE24-CEE8C298054B}"/>
              </a:ext>
            </a:extLst>
          </p:cNvPr>
          <p:cNvSpPr txBox="1"/>
          <p:nvPr/>
        </p:nvSpPr>
        <p:spPr>
          <a:xfrm>
            <a:off x="2198195" y="3709353"/>
            <a:ext cx="230837" cy="369332"/>
          </a:xfrm>
          <a:prstGeom prst="rect">
            <a:avLst/>
          </a:prstGeom>
          <a:noFill/>
        </p:spPr>
        <p:txBody>
          <a:bodyPr wrap="square" rtlCol="0">
            <a:spAutoFit/>
          </a:bodyPr>
          <a:lstStyle/>
          <a:p>
            <a:pPr algn="ctr"/>
            <a:r>
              <a:rPr lang="it-IT" b="1">
                <a:solidFill>
                  <a:srgbClr val="C00000"/>
                </a:solidFill>
              </a:rPr>
              <a:t>6</a:t>
            </a:r>
          </a:p>
        </p:txBody>
      </p:sp>
      <p:cxnSp>
        <p:nvCxnSpPr>
          <p:cNvPr id="43" name="Connettore 2 42">
            <a:extLst>
              <a:ext uri="{FF2B5EF4-FFF2-40B4-BE49-F238E27FC236}">
                <a16:creationId xmlns:a16="http://schemas.microsoft.com/office/drawing/2014/main" id="{AE74D5E0-C015-4340-8702-D41C52876F8A}"/>
              </a:ext>
            </a:extLst>
          </p:cNvPr>
          <p:cNvCxnSpPr>
            <a:cxnSpLocks/>
          </p:cNvCxnSpPr>
          <p:nvPr/>
        </p:nvCxnSpPr>
        <p:spPr>
          <a:xfrm>
            <a:off x="5058611" y="5424559"/>
            <a:ext cx="4268335" cy="0"/>
          </a:xfrm>
          <a:prstGeom prst="straightConnector1">
            <a:avLst/>
          </a:prstGeom>
          <a:ln>
            <a:solidFill>
              <a:srgbClr val="C00000"/>
            </a:solidFill>
            <a:prstDash val="dash"/>
            <a:headEnd type="triangle"/>
            <a:tailEnd type="triangle"/>
          </a:ln>
        </p:spPr>
        <p:style>
          <a:lnRef idx="1">
            <a:schemeClr val="accent2"/>
          </a:lnRef>
          <a:fillRef idx="0">
            <a:schemeClr val="accent2"/>
          </a:fillRef>
          <a:effectRef idx="0">
            <a:schemeClr val="accent2"/>
          </a:effectRef>
          <a:fontRef idx="minor">
            <a:schemeClr val="tx1"/>
          </a:fontRef>
        </p:style>
      </p:cxnSp>
      <p:sp>
        <p:nvSpPr>
          <p:cNvPr id="44" name="CasellaDiTesto 43">
            <a:extLst>
              <a:ext uri="{FF2B5EF4-FFF2-40B4-BE49-F238E27FC236}">
                <a16:creationId xmlns:a16="http://schemas.microsoft.com/office/drawing/2014/main" id="{FC72C8BB-26AD-47CE-BE3E-C0C364F64706}"/>
              </a:ext>
            </a:extLst>
          </p:cNvPr>
          <p:cNvSpPr txBox="1"/>
          <p:nvPr/>
        </p:nvSpPr>
        <p:spPr>
          <a:xfrm>
            <a:off x="6774197" y="5045636"/>
            <a:ext cx="230837" cy="369332"/>
          </a:xfrm>
          <a:prstGeom prst="rect">
            <a:avLst/>
          </a:prstGeom>
          <a:noFill/>
        </p:spPr>
        <p:txBody>
          <a:bodyPr wrap="square" rtlCol="0">
            <a:spAutoFit/>
          </a:bodyPr>
          <a:lstStyle/>
          <a:p>
            <a:pPr algn="ctr"/>
            <a:r>
              <a:rPr lang="it-IT" b="1">
                <a:solidFill>
                  <a:srgbClr val="C00000"/>
                </a:solidFill>
              </a:rPr>
              <a:t>7</a:t>
            </a:r>
          </a:p>
        </p:txBody>
      </p:sp>
      <p:cxnSp>
        <p:nvCxnSpPr>
          <p:cNvPr id="45" name="Connettore 2 44">
            <a:extLst>
              <a:ext uri="{FF2B5EF4-FFF2-40B4-BE49-F238E27FC236}">
                <a16:creationId xmlns:a16="http://schemas.microsoft.com/office/drawing/2014/main" id="{A22F3DF2-0129-448D-A4D8-24ED1620819A}"/>
              </a:ext>
            </a:extLst>
          </p:cNvPr>
          <p:cNvCxnSpPr>
            <a:cxnSpLocks/>
          </p:cNvCxnSpPr>
          <p:nvPr/>
        </p:nvCxnSpPr>
        <p:spPr>
          <a:xfrm>
            <a:off x="9309183" y="2557036"/>
            <a:ext cx="17763" cy="2867523"/>
          </a:xfrm>
          <a:prstGeom prst="straightConnector1">
            <a:avLst/>
          </a:prstGeom>
          <a:ln>
            <a:solidFill>
              <a:srgbClr val="C00000"/>
            </a:solidFill>
            <a:prstDash val="dash"/>
            <a:headEnd type="triangle"/>
            <a:tailEnd type="triangle"/>
          </a:ln>
        </p:spPr>
        <p:style>
          <a:lnRef idx="1">
            <a:schemeClr val="accent2"/>
          </a:lnRef>
          <a:fillRef idx="0">
            <a:schemeClr val="accent2"/>
          </a:fillRef>
          <a:effectRef idx="0">
            <a:schemeClr val="accent2"/>
          </a:effectRef>
          <a:fontRef idx="minor">
            <a:schemeClr val="tx1"/>
          </a:fontRef>
        </p:style>
      </p:cxnSp>
      <p:sp>
        <p:nvSpPr>
          <p:cNvPr id="46" name="CasellaDiTesto 45">
            <a:extLst>
              <a:ext uri="{FF2B5EF4-FFF2-40B4-BE49-F238E27FC236}">
                <a16:creationId xmlns:a16="http://schemas.microsoft.com/office/drawing/2014/main" id="{C580137D-F5AD-4639-96FD-6F8C302D985C}"/>
              </a:ext>
            </a:extLst>
          </p:cNvPr>
          <p:cNvSpPr txBox="1"/>
          <p:nvPr/>
        </p:nvSpPr>
        <p:spPr>
          <a:xfrm>
            <a:off x="9019958" y="3667388"/>
            <a:ext cx="230837" cy="369332"/>
          </a:xfrm>
          <a:prstGeom prst="rect">
            <a:avLst/>
          </a:prstGeom>
          <a:noFill/>
        </p:spPr>
        <p:txBody>
          <a:bodyPr wrap="square" rtlCol="0">
            <a:spAutoFit/>
          </a:bodyPr>
          <a:lstStyle/>
          <a:p>
            <a:pPr algn="ctr"/>
            <a:r>
              <a:rPr lang="it-IT" b="1">
                <a:solidFill>
                  <a:srgbClr val="C00000"/>
                </a:solidFill>
              </a:rPr>
              <a:t>7</a:t>
            </a:r>
          </a:p>
        </p:txBody>
      </p:sp>
      <p:sp>
        <p:nvSpPr>
          <p:cNvPr id="2" name="Titolo 1">
            <a:extLst>
              <a:ext uri="{FF2B5EF4-FFF2-40B4-BE49-F238E27FC236}">
                <a16:creationId xmlns:a16="http://schemas.microsoft.com/office/drawing/2014/main" id="{2DC1F5F5-A3D5-745B-DCAC-958679B066E2}"/>
              </a:ext>
            </a:extLst>
          </p:cNvPr>
          <p:cNvSpPr txBox="1">
            <a:spLocks/>
          </p:cNvSpPr>
          <p:nvPr/>
        </p:nvSpPr>
        <p:spPr>
          <a:xfrm>
            <a:off x="395473" y="44501"/>
            <a:ext cx="10731605" cy="778099"/>
          </a:xfrm>
          <a:prstGeom prst="rect">
            <a:avLst/>
          </a:prstGeom>
        </p:spPr>
        <p:txBody>
          <a:bodyPr vert="horz" lIns="91440" tIns="45720" rIns="9144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it-IT"/>
              <a:t>QUALE È IL PROCESSO DI RILEVAZIONE DEL FEEDBACK DI ESECUZIONE?</a:t>
            </a:r>
          </a:p>
        </p:txBody>
      </p:sp>
    </p:spTree>
    <p:extLst>
      <p:ext uri="{BB962C8B-B14F-4D97-AF65-F5344CB8AC3E}">
        <p14:creationId xmlns:p14="http://schemas.microsoft.com/office/powerpoint/2010/main" val="626402107"/>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lide mastro">
  <a:themeElements>
    <a:clrScheme name="eni">
      <a:dk1>
        <a:sysClr val="windowText" lastClr="000000"/>
      </a:dk1>
      <a:lt1>
        <a:sysClr val="window" lastClr="FFFFFF"/>
      </a:lt1>
      <a:dk2>
        <a:srgbClr val="1F497D"/>
      </a:dk2>
      <a:lt2>
        <a:srgbClr val="EEECE1"/>
      </a:lt2>
      <a:accent1>
        <a:srgbClr val="FFD500"/>
      </a:accent1>
      <a:accent2>
        <a:srgbClr val="CA0538"/>
      </a:accent2>
      <a:accent3>
        <a:srgbClr val="C6C6C6"/>
      </a:accent3>
      <a:accent4>
        <a:srgbClr val="E3E3E3"/>
      </a:accent4>
      <a:accent5>
        <a:srgbClr val="FF9900"/>
      </a:accent5>
      <a:accent6>
        <a:srgbClr val="000000"/>
      </a:accent6>
      <a:hlink>
        <a:srgbClr val="CA0538"/>
      </a:hlink>
      <a:folHlink>
        <a:srgbClr val="A75B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vestor" id="{00082B0F-8944-BA4D-BECB-25C3A47F7D83}" vid="{3A944245-4325-2147-B8EA-D5B4E864C18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72e93cf-90e8-41b0-8e9f-fd7a85fe0df4">
      <UserInfo>
        <DisplayName>Fabbri Francesco</DisplayName>
        <AccountId>15</AccountId>
        <AccountType/>
      </UserInfo>
      <UserInfo>
        <DisplayName>Scarabelli Greta Matilde</DisplayName>
        <AccountId>16</AccountId>
        <AccountType/>
      </UserInfo>
      <UserInfo>
        <DisplayName>Caronelli Giovanni</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59E433FD67D9E48B7BF03F925321EDE" ma:contentTypeVersion="5" ma:contentTypeDescription="Creare un nuovo documento." ma:contentTypeScope="" ma:versionID="44868df51eb65ae38e3f329f63df8ed3">
  <xsd:schema xmlns:xsd="http://www.w3.org/2001/XMLSchema" xmlns:xs="http://www.w3.org/2001/XMLSchema" xmlns:p="http://schemas.microsoft.com/office/2006/metadata/properties" xmlns:ns2="a21ee634-52e6-471d-b3ea-ca596876d511" xmlns:ns3="872e93cf-90e8-41b0-8e9f-fd7a85fe0df4" targetNamespace="http://schemas.microsoft.com/office/2006/metadata/properties" ma:root="true" ma:fieldsID="66d471ddf3aaba3a1a5420b7e0a46d55" ns2:_="" ns3:_="">
    <xsd:import namespace="a21ee634-52e6-471d-b3ea-ca596876d511"/>
    <xsd:import namespace="872e93cf-90e8-41b0-8e9f-fd7a85fe0df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ee634-52e6-471d-b3ea-ca596876d5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2e93cf-90e8-41b0-8e9f-fd7a85fe0df4" elementFormDefault="qualified">
    <xsd:import namespace="http://schemas.microsoft.com/office/2006/documentManagement/types"/>
    <xsd:import namespace="http://schemas.microsoft.com/office/infopath/2007/PartnerControls"/>
    <xsd:element name="SharedWithUsers" ma:index="1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623273-9DCC-471E-B6DA-F836AA31A129}">
  <ds:schemaRefs>
    <ds:schemaRef ds:uri="http://schemas.microsoft.com/office/infopath/2007/PartnerControls"/>
    <ds:schemaRef ds:uri="http://purl.org/dc/elements/1.1/"/>
    <ds:schemaRef ds:uri="http://purl.org/dc/dcmitype/"/>
    <ds:schemaRef ds:uri="872e93cf-90e8-41b0-8e9f-fd7a85fe0df4"/>
    <ds:schemaRef ds:uri="http://www.w3.org/XML/1998/namespace"/>
    <ds:schemaRef ds:uri="http://schemas.microsoft.com/office/2006/documentManagement/types"/>
    <ds:schemaRef ds:uri="http://schemas.openxmlformats.org/package/2006/metadata/core-properties"/>
    <ds:schemaRef ds:uri="a21ee634-52e6-471d-b3ea-ca596876d51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5206E80-1374-4007-9045-05379F161AB0}">
  <ds:schemaRefs>
    <ds:schemaRef ds:uri="http://schemas.microsoft.com/sharepoint/v3/contenttype/forms"/>
  </ds:schemaRefs>
</ds:datastoreItem>
</file>

<file path=customXml/itemProps3.xml><?xml version="1.0" encoding="utf-8"?>
<ds:datastoreItem xmlns:ds="http://schemas.openxmlformats.org/officeDocument/2006/customXml" ds:itemID="{A72E47A3-FC08-4E35-B9B5-D812AFAA2703}">
  <ds:schemaRefs>
    <ds:schemaRef ds:uri="872e93cf-90e8-41b0-8e9f-fd7a85fe0df4"/>
    <ds:schemaRef ds:uri="a21ee634-52e6-471d-b3ea-ca596876d5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3684</Words>
  <Application>Microsoft Office PowerPoint</Application>
  <PresentationFormat>Widescreen</PresentationFormat>
  <Paragraphs>307</Paragraphs>
  <Slides>31</Slides>
  <Notes>2</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3</vt:i4>
      </vt:variant>
      <vt:variant>
        <vt:lpstr>Titoli diapositive</vt:lpstr>
      </vt:variant>
      <vt:variant>
        <vt:i4>31</vt:i4>
      </vt:variant>
    </vt:vector>
  </HeadingPairs>
  <TitlesOfParts>
    <vt:vector size="43" baseType="lpstr">
      <vt:lpstr>Arial</vt:lpstr>
      <vt:lpstr>Calibri</vt:lpstr>
      <vt:lpstr>Calibri(titoli)</vt:lpstr>
      <vt:lpstr>EniTabBold</vt:lpstr>
      <vt:lpstr>EniTabReg</vt:lpstr>
      <vt:lpstr>Roboto</vt:lpstr>
      <vt:lpstr>Verdana</vt:lpstr>
      <vt:lpstr>Wingdings</vt:lpstr>
      <vt:lpstr>slide mastro</vt:lpstr>
      <vt:lpstr>Diapositiva think-cell</vt:lpstr>
      <vt:lpstr>Worksheet</vt:lpstr>
      <vt:lpstr>Document</vt:lpstr>
      <vt:lpstr>FAQ </vt:lpstr>
      <vt:lpstr>AGENDA</vt:lpstr>
      <vt:lpstr>QUANDO UN FEEDBACK È OBBLIGATORIO? </vt:lpstr>
      <vt:lpstr>DOVE TROVO L’ELENCO DEI GM RILEVANTI? </vt:lpstr>
      <vt:lpstr>SULLA BASE DI QUALI CRITERI VENGONO INDIVUDUATI I GM RILEVANTI?  OGNI QUANTO VENGONO RIVISTI?</vt:lpstr>
      <vt:lpstr>QUAL È IL QUESTIONARIO DI FEEDBACK ATTUALMENTE IN USO?</vt:lpstr>
      <vt:lpstr>DOVE VEDO I FB DI ESECUZIONE OBBLIGATORI CHE DEVO COMPILARE?</vt:lpstr>
      <vt:lpstr>QUANDO DEVE ESSERE COMPILATO IL FB DI ESECUZIONE?</vt:lpstr>
      <vt:lpstr>Presentazione standard di PowerPoint</vt:lpstr>
      <vt:lpstr>QUALI SONO I RIFERIMENTI NORMATIVI PER I FB DI ESECUZIONE? </vt:lpstr>
      <vt:lpstr>CHI SONO GLI ATTORI DELLA RILEVAZIONE DEL FB DI ESECUZIONE?</vt:lpstr>
      <vt:lpstr>COSA SUCCEDE IN CASO DI FB DI ESECUZIONE MOLTO NEGATIVO/ FB NEGATIVO RICORRENTE?</vt:lpstr>
      <vt:lpstr>COSA SUCCEDE IN CASO DI SEGNALAZIONE DI CRITICITÀ IN FASE DI ESECUZIONE DEL CONTRATTO?</vt:lpstr>
      <vt:lpstr>Presentazione standard di PowerPoint</vt:lpstr>
      <vt:lpstr>… E SE IL CONTRATTO È ASSENTE IN VMS?</vt:lpstr>
      <vt:lpstr>COME AGGIUNGERE UN CONTRATTO IN VMS ?</vt:lpstr>
      <vt:lpstr>COSA FARE SE UN FORNITORE MI CHIEDE UN CEL/REFERENZE?</vt:lpstr>
      <vt:lpstr>DOVE VEDO I FB DI GARA OBBLIGATORI CHE DEVO COMPILARE?</vt:lpstr>
      <vt:lpstr>QUANDO DEVE ESSERE COMPILATO IL FB DI GARA?</vt:lpstr>
      <vt:lpstr>Presentazione standard di PowerPoint</vt:lpstr>
      <vt:lpstr>CHI SONO GLI ATTORI DELLA RILEVAZIONE DEL FB DI GARA?</vt:lpstr>
      <vt:lpstr>Presentazione standard di PowerPoint</vt:lpstr>
      <vt:lpstr>Presentazione standard di PowerPoint</vt:lpstr>
      <vt:lpstr>Presentazione standard di PowerPoint</vt:lpstr>
      <vt:lpstr>POSSO MODIFICARE LE MIE RISPOSTE AD UN FB DI ESECUZIONE/ FB DI GARA?</vt:lpstr>
      <vt:lpstr>COSA DEVO FARE SE DEVO MODIFICARE UN FB GIÀ APPROVATO?</vt:lpstr>
      <vt:lpstr>COME POSSO CHIEDERE L’ABILITAZIONE A VMS?</vt:lpstr>
      <vt:lpstr>CHE DIFFERENZA C’È TRA UN FB DI ESECUZIONE E UN’EVIDENZA?</vt:lpstr>
      <vt:lpstr>COME E QUANDO APRIRE UN’EVIDENZA PER GRAVE INADEMPIMENTO/ILLECITO?</vt:lpstr>
      <vt:lpstr>Presentazione standard di PowerPoint</vt:lpstr>
      <vt:lpstr>CHI PUÒ DARMI SUPPORTO IN CASO DI PROBLEMI COLLEGATI AL FUNZIONAMENTO VMS?</vt:lpstr>
    </vt:vector>
  </TitlesOfParts>
  <Company>eni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Muccioli Annalisa</dc:creator>
  <cp:lastModifiedBy>Lisman Bianca</cp:lastModifiedBy>
  <cp:revision>85</cp:revision>
  <cp:lastPrinted>2017-01-30T14:49:46Z</cp:lastPrinted>
  <dcterms:created xsi:type="dcterms:W3CDTF">2017-01-25T15:34:15Z</dcterms:created>
  <dcterms:modified xsi:type="dcterms:W3CDTF">2023-09-06T07:34:11Z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0x010100559E433FD67D9E48B7BF03F925321EDE</vt:lpwstr>
  </property>
</Properties>
</file>